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79" r:id="rId2"/>
    <p:sldId id="266" r:id="rId3"/>
    <p:sldId id="265" r:id="rId4"/>
    <p:sldId id="269" r:id="rId5"/>
    <p:sldId id="272" r:id="rId6"/>
    <p:sldId id="273" r:id="rId7"/>
    <p:sldId id="274" r:id="rId8"/>
    <p:sldId id="275" r:id="rId9"/>
    <p:sldId id="276" r:id="rId10"/>
    <p:sldId id="277" r:id="rId11"/>
    <p:sldId id="268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  <a:srgbClr val="680000"/>
    <a:srgbClr val="990000"/>
    <a:srgbClr val="FF0101"/>
    <a:srgbClr val="8E0000"/>
    <a:srgbClr val="00602B"/>
    <a:srgbClr val="006C31"/>
    <a:srgbClr val="009E47"/>
    <a:srgbClr val="4C0000"/>
    <a:srgbClr val="EA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A43CC-653E-4DB9-ADFB-2559CB602BD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C03C5-3C8F-4FA9-A424-12AC7DB529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FFC000"/>
            </a:gs>
            <a:gs pos="45000">
              <a:srgbClr val="FF7A00">
                <a:alpha val="51000"/>
              </a:srgbClr>
            </a:gs>
            <a:gs pos="77000">
              <a:srgbClr val="FF0000">
                <a:alpha val="45000"/>
              </a:srgbClr>
            </a:gs>
            <a:gs pos="87000">
              <a:srgbClr val="C00000">
                <a:alpha val="61000"/>
              </a:srgb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76.centerstart.ru/node/38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6694"/>
            <a:ext cx="5040560" cy="29392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1500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Концепция реализации программы патриотического воспитания школьников.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  <p:pic>
        <p:nvPicPr>
          <p:cNvPr id="4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717922"/>
            <a:ext cx="2880320" cy="17080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98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3884901" cy="250192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404664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Социально-патриотическое направление: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6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5301208"/>
            <a:ext cx="2339752" cy="1387473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0" y="2420888"/>
            <a:ext cx="8964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Активизация духовно-нравственной и культурно-исторической преемственности поколений;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Формирование активной жизненной позиции;</a:t>
            </a:r>
          </a:p>
          <a:p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Проявление чувств благородства и сострадания;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Проявление заботы о людях пожилого возраста.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>
            <a:lum bright="61000" contrast="51000"/>
          </a:blip>
          <a:srcRect/>
          <a:stretch>
            <a:fillRect/>
          </a:stretch>
        </p:blipFill>
        <p:spPr bwMode="auto">
          <a:xfrm>
            <a:off x="0" y="0"/>
            <a:ext cx="8775542" cy="189489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07505" y="24115"/>
            <a:ext cx="88522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Механизм реализации программы патриотического воспитания на примере подвига 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казаков-героев 4ГКККк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-324544" y="105273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002060"/>
                </a:solidFill>
              </a:rPr>
              <a:t>ШКОЛА</a:t>
            </a:r>
            <a:endParaRPr lang="ru-RU" sz="2400" b="1" i="1" u="sng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3" y="980728"/>
            <a:ext cx="3488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СЕМЬЯ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48264" y="10527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002060"/>
                </a:solidFill>
              </a:rPr>
              <a:t>СОЦИУМ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1484784"/>
            <a:ext cx="34198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Педсоветы, семинары,              конференции</a:t>
            </a:r>
          </a:p>
          <a:p>
            <a:endParaRPr lang="ru-RU" sz="1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Курсы повышения квалификации</a:t>
            </a:r>
          </a:p>
          <a:p>
            <a:endParaRPr lang="ru-RU" sz="1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Самообразование</a:t>
            </a:r>
          </a:p>
          <a:p>
            <a:endParaRPr lang="ru-RU" sz="1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Использование авторских программ патриотического воспитания</a:t>
            </a:r>
          </a:p>
          <a:p>
            <a:endParaRPr lang="ru-RU" sz="1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Научное общество школьников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Внеурочная деятельность в классах казачьей направленности 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 Система работы по истории в школьном музее Боевой Славы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Исследовательская и проектная деятельность</a:t>
            </a:r>
          </a:p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Встреча с ветеранами ВОВ, уроки Мужества, уроки Памяти, акции.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3888" y="1964353"/>
            <a:ext cx="30243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Представление и защита исследовательских проектов «Моя семья в годы ВОВ»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 Совместное путешествие </a:t>
            </a:r>
          </a:p>
          <a:p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по историческим местам, </a:t>
            </a:r>
          </a:p>
          <a:p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просмотр видеофильмов, </a:t>
            </a:r>
          </a:p>
          <a:p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обсуждение книг</a:t>
            </a:r>
          </a:p>
          <a:p>
            <a:endParaRPr lang="ru-RU" sz="1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Выставки «Семейная мастерская (народно-прикладное творчество)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 Использование знаний местного фольклора, почитание традиций казачества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80000"/>
                </a:solidFill>
                <a:latin typeface="Arial Black" pitchFamily="34" charset="0"/>
              </a:rPr>
              <a:t> Совместные экскурсии в музей Боевой Славы родителей и их детей.</a:t>
            </a:r>
          </a:p>
          <a:p>
            <a:r>
              <a:rPr lang="ru-RU" sz="1600" b="1" dirty="0" smtClean="0">
                <a:latin typeface="Arial Black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6003" y="1558839"/>
            <a:ext cx="248376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Внеклассная</a:t>
            </a:r>
          </a:p>
          <a:p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интегрированная деятельность </a:t>
            </a:r>
          </a:p>
          <a:p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учащихся, педагогов, родителей, </a:t>
            </a:r>
          </a:p>
          <a:p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общественности</a:t>
            </a:r>
          </a:p>
          <a:p>
            <a:endParaRPr lang="ru-RU" sz="13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 Тимуровское движение, акции, работа волонтёрских отрядов</a:t>
            </a:r>
          </a:p>
          <a:p>
            <a:pPr>
              <a:buFont typeface="Arial" pitchFamily="34" charset="0"/>
              <a:buChar char="•"/>
            </a:pPr>
            <a:endParaRPr lang="ru-RU" sz="13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 Классные часы патриотической направленности</a:t>
            </a:r>
          </a:p>
          <a:p>
            <a:pPr>
              <a:buFont typeface="Arial" pitchFamily="34" charset="0"/>
              <a:buChar char="•"/>
            </a:pPr>
            <a:endParaRPr lang="ru-RU" sz="13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 Общешкольные </a:t>
            </a:r>
            <a:r>
              <a:rPr lang="ru-RU" sz="1300" b="1" dirty="0" err="1" smtClean="0">
                <a:solidFill>
                  <a:srgbClr val="680000"/>
                </a:solidFill>
                <a:latin typeface="Arial Black" pitchFamily="34" charset="0"/>
              </a:rPr>
              <a:t>праздникик</a:t>
            </a:r>
            <a:endParaRPr lang="ru-RU" sz="13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3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 </a:t>
            </a:r>
            <a:r>
              <a:rPr lang="ru-RU" sz="1300" b="1" dirty="0" err="1" smtClean="0">
                <a:solidFill>
                  <a:srgbClr val="680000"/>
                </a:solidFill>
                <a:latin typeface="Arial Black" pitchFamily="34" charset="0"/>
              </a:rPr>
              <a:t>Общестаничные</a:t>
            </a:r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 и городские мероприятия</a:t>
            </a:r>
          </a:p>
          <a:p>
            <a:pPr>
              <a:buFont typeface="Arial" pitchFamily="34" charset="0"/>
              <a:buChar char="•"/>
            </a:pPr>
            <a:r>
              <a:rPr lang="ru-RU" sz="1300" b="1" dirty="0" smtClean="0">
                <a:solidFill>
                  <a:srgbClr val="680000"/>
                </a:solidFill>
                <a:latin typeface="Arial Black" pitchFamily="34" charset="0"/>
              </a:rPr>
              <a:t> Музей – центр патриотической работы станицы Елизаветинской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87824" y="98072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 </a:t>
            </a:r>
            <a:endParaRPr lang="ru-RU" sz="2000" b="1" i="1" u="sng" dirty="0" smtClean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3888" y="196435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916832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9A0000"/>
                </a:solidFill>
              </a:rPr>
              <a:t>Спасибо за внимание!</a:t>
            </a:r>
            <a:endParaRPr lang="ru-RU" sz="6600" b="1" i="1" dirty="0">
              <a:solidFill>
                <a:srgbClr val="9A0000"/>
              </a:solidFill>
            </a:endParaRPr>
          </a:p>
        </p:txBody>
      </p:sp>
      <p:pic>
        <p:nvPicPr>
          <p:cNvPr id="13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024828"/>
            <a:ext cx="2339752" cy="138747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18695" y="5844323"/>
            <a:ext cx="463460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https://school76.centerstart.ru/node/385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215" y="0"/>
            <a:ext cx="2980277" cy="18109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57219" y="215205"/>
            <a:ext cx="59219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Концепция непрерывного патриотического воспитания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3554" name="Picture 2" descr="https://ds02.infourok.ru/uploads/ex/08bf/00021816-95d4adbe/8/hello_html_mdc0d5b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9775" y="1772816"/>
            <a:ext cx="2904225" cy="2215245"/>
          </a:xfrm>
          <a:prstGeom prst="rect">
            <a:avLst/>
          </a:prstGeom>
          <a:noFill/>
        </p:spPr>
      </p:pic>
      <p:pic>
        <p:nvPicPr>
          <p:cNvPr id="7" name="Picture 2" descr="https://ds02.infourok.ru/uploads/ex/08bf/00021816-95d4adbe/8/hello_html_mdc0d5b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700808"/>
            <a:ext cx="2880320" cy="2329530"/>
          </a:xfrm>
          <a:prstGeom prst="rect">
            <a:avLst/>
          </a:prstGeom>
          <a:noFill/>
        </p:spPr>
      </p:pic>
      <p:pic>
        <p:nvPicPr>
          <p:cNvPr id="8" name="Picture 2" descr="https://ds02.infourok.ru/uploads/ex/08bf/00021816-95d4adbe/8/hello_html_mdc0d5b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00808"/>
            <a:ext cx="2808312" cy="23895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27089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0000"/>
                </a:solidFill>
              </a:rPr>
              <a:t>I </a:t>
            </a:r>
            <a:r>
              <a:rPr lang="ru-RU" sz="2800" b="1" dirty="0" smtClean="0">
                <a:solidFill>
                  <a:srgbClr val="990000"/>
                </a:solidFill>
              </a:rPr>
              <a:t>этап</a:t>
            </a:r>
            <a:endParaRPr lang="ru-RU" sz="2800" b="1" dirty="0">
              <a:solidFill>
                <a:srgbClr val="99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2636912"/>
            <a:ext cx="12961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0000"/>
                </a:solidFill>
              </a:rPr>
              <a:t>II </a:t>
            </a:r>
            <a:r>
              <a:rPr lang="ru-RU" sz="2800" b="1" dirty="0" smtClean="0">
                <a:solidFill>
                  <a:srgbClr val="990000"/>
                </a:solidFill>
              </a:rPr>
              <a:t>этап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2708920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990000"/>
                </a:solidFill>
              </a:rPr>
              <a:t>III </a:t>
            </a:r>
            <a:r>
              <a:rPr lang="ru-RU" sz="2400" b="1" dirty="0" smtClean="0">
                <a:solidFill>
                  <a:srgbClr val="990000"/>
                </a:solidFill>
              </a:rPr>
              <a:t>этап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005064"/>
            <a:ext cx="334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Начальная общая школа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en-US" b="1" dirty="0" smtClean="0">
                <a:solidFill>
                  <a:srgbClr val="002060"/>
                </a:solidFill>
              </a:rPr>
              <a:t>-</a:t>
            </a:r>
            <a:r>
              <a:rPr lang="ru-RU" b="1" dirty="0" smtClean="0">
                <a:solidFill>
                  <a:srgbClr val="002060"/>
                </a:solidFill>
              </a:rPr>
              <a:t>4 класс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400506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Основная общая школа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5-9 класс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44208" y="400506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Полная общая школа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10-11 класс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897" y="4590882"/>
            <a:ext cx="3131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80000"/>
                </a:solidFill>
              </a:rPr>
              <a:t>Воспитание на эмоционально-образном подходе, начало проектной деятельности.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16167" y="4598271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80000"/>
                </a:solidFill>
              </a:rPr>
              <a:t>Формирование системных исторических знаний,  проектная деятельность.</a:t>
            </a:r>
          </a:p>
          <a:p>
            <a:pPr algn="ctr"/>
            <a:r>
              <a:rPr lang="ru-RU" b="1" dirty="0" smtClean="0">
                <a:solidFill>
                  <a:srgbClr val="680000"/>
                </a:solidFill>
              </a:rPr>
              <a:t> Героико-патриотическое воспитание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28184" y="4549676"/>
            <a:ext cx="2915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80000"/>
                </a:solidFill>
              </a:rPr>
              <a:t>Углубление исторических знаний, опыт самоорганизации, волонтерской деятельности. Профильная подготовка в социально-экономическом классе.</a:t>
            </a:r>
            <a:endParaRPr lang="ru-RU" b="1" dirty="0">
              <a:solidFill>
                <a:srgbClr val="680000"/>
              </a:solidFill>
            </a:endParaRPr>
          </a:p>
        </p:txBody>
      </p:sp>
      <p:pic>
        <p:nvPicPr>
          <p:cNvPr id="19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165" y="5751567"/>
            <a:ext cx="1536660" cy="911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104456" cy="259228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9512" y="634423"/>
            <a:ext cx="4680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Направления деятельности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pic>
        <p:nvPicPr>
          <p:cNvPr id="19476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470527"/>
            <a:ext cx="2339752" cy="1387473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0" y="292494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990000"/>
                </a:solidFill>
                <a:latin typeface="Arial Black" pitchFamily="34" charset="0"/>
                <a:cs typeface="Arial" pitchFamily="34" charset="0"/>
              </a:rPr>
              <a:t>Направления патриотического воспитания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933056"/>
            <a:ext cx="896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   Проектно-исследовательское;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   героико-патриотическое;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   гражданско-патриотическое;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   историко-краеведческое;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   спортивно-патриотическое;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   военно-патриотическое;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   социально-патриотическое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-89024"/>
            <a:ext cx="3240360" cy="208271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259835"/>
            <a:ext cx="5580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Проектно-исследовательское направление: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pic>
        <p:nvPicPr>
          <p:cNvPr id="19476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7986" y="5589240"/>
            <a:ext cx="1896701" cy="1124744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323528" y="1916832"/>
            <a:ext cx="89644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80000"/>
                </a:solidFill>
                <a:latin typeface="Arial Black" pitchFamily="34" charset="0"/>
              </a:rPr>
              <a:t>Развитие у учащихся специфических умений и навыков проектирования и исследования;</a:t>
            </a:r>
          </a:p>
          <a:p>
            <a:endParaRPr lang="ru-RU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80000"/>
                </a:solidFill>
                <a:latin typeface="Arial Black" pitchFamily="34" charset="0"/>
              </a:rPr>
              <a:t>Развитие умения мыслить самостоятельно, уметь ставить и решать проблемы, вовлекая знания из разных областей науки;</a:t>
            </a:r>
          </a:p>
          <a:p>
            <a:endParaRPr lang="ru-RU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80000"/>
                </a:solidFill>
                <a:latin typeface="Arial Black" pitchFamily="34" charset="0"/>
              </a:rPr>
              <a:t>Развитие познавательных способностей учащихся и критического мышления;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80000"/>
                </a:solidFill>
                <a:latin typeface="Arial Black" pitchFamily="34" charset="0"/>
              </a:rPr>
              <a:t>Развитие умений ориентироваться в информационном пространстве;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80000"/>
                </a:solidFill>
                <a:latin typeface="Arial Black" pitchFamily="34" charset="0"/>
              </a:rPr>
              <a:t>Формирование навыка работы на компьютере;</a:t>
            </a:r>
          </a:p>
          <a:p>
            <a:endParaRPr lang="ru-RU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680000"/>
                </a:solidFill>
                <a:latin typeface="Arial Black" pitchFamily="34" charset="0"/>
              </a:rPr>
              <a:t>Сплочение детей, формирование умения работать самостоятельно и в группах единомышленников</a:t>
            </a: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-99391"/>
            <a:ext cx="3173524" cy="219775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9228" y="162002"/>
            <a:ext cx="54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Героико-патриотическое направление: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pic>
        <p:nvPicPr>
          <p:cNvPr id="19476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7586" y="5639372"/>
            <a:ext cx="1944216" cy="115292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11560" y="2060848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Пропаганда героических профессий, знаменательных исторических дат истории  Родины;</a:t>
            </a:r>
          </a:p>
          <a:p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Воспитание чувства гордости к героическим деяниям предков и их традициям;</a:t>
            </a:r>
          </a:p>
          <a:p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Пропаганда героического прошлого </a:t>
            </a:r>
          </a:p>
          <a:p>
            <a:r>
              <a:rPr lang="ru-RU" sz="2400" b="1" dirty="0" err="1" smtClean="0">
                <a:solidFill>
                  <a:srgbClr val="680000"/>
                </a:solidFill>
                <a:latin typeface="Arial Black" pitchFamily="34" charset="0"/>
              </a:rPr>
              <a:t>казков-героев</a:t>
            </a: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 4-го </a:t>
            </a:r>
            <a:r>
              <a:rPr lang="ru-RU" sz="2400" b="1" dirty="0" err="1" smtClean="0">
                <a:solidFill>
                  <a:srgbClr val="680000"/>
                </a:solidFill>
                <a:latin typeface="Arial Black" pitchFamily="34" charset="0"/>
              </a:rPr>
              <a:t>ГКККк</a:t>
            </a: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3823"/>
            <a:ext cx="3330336" cy="202687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3528" y="298946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rial" pitchFamily="34" charset="0"/>
              </a:rPr>
              <a:t>Гражданско-патриотическое направление: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pic>
        <p:nvPicPr>
          <p:cNvPr id="19476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493941"/>
            <a:ext cx="2018131" cy="1196752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57200" y="1964353"/>
            <a:ext cx="8507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Знакомство учащихся с историческими событиями родного края, страны, традициями своего народа;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Развитие правового </a:t>
            </a:r>
            <a:r>
              <a:rPr lang="ru-RU" sz="2400" b="1" dirty="0" err="1" smtClean="0">
                <a:solidFill>
                  <a:srgbClr val="680000"/>
                </a:solidFill>
                <a:latin typeface="Arial Black" pitchFamily="34" charset="0"/>
              </a:rPr>
              <a:t>созания</a:t>
            </a: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, умения жить по законам общества;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Организация общественно-полезной деятельности;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Формирование стремления к межкультурному сотрудничеству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16632"/>
            <a:ext cx="3816424" cy="224864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11560" y="476672"/>
            <a:ext cx="478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Историко-краеведческое направление: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6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5353421"/>
            <a:ext cx="1921991" cy="113974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0" y="2276872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Изучение </a:t>
            </a:r>
            <a:r>
              <a:rPr lang="ru-RU" sz="2400" b="1" dirty="0" err="1" smtClean="0">
                <a:solidFill>
                  <a:srgbClr val="680000"/>
                </a:solidFill>
                <a:latin typeface="Arial Black" pitchFamily="34" charset="0"/>
              </a:rPr>
              <a:t>истоири</a:t>
            </a: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 родного края, осознание учащимися традиционной культуры кубанского народа, неповторимости Отечества, его судьбы, неразрывности с ней;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Формирование гордости и чувства сопричастности к деяниям предков и современников, исторической ответственности за происходящее в 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3175" y="-52096"/>
            <a:ext cx="3551313" cy="224730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27584" y="215205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Спортивно-патриотическое направление: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6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225496"/>
            <a:ext cx="2339752" cy="1387473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67544" y="2420888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Развитие морально-волевых качеств, воспитание выносливости, стойкости, мужества, дисциплинированности в процессе занятий физической культурой и спортом;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Формирование опыта служения Отечеству и готовности к защите Родины.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http://galerey-room.ru/images/072019_13926972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5987" y="219532"/>
            <a:ext cx="3439657" cy="221517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77788" y="332656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Военно-патриотическое направление: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6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229200"/>
            <a:ext cx="2339752" cy="1387473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755576" y="2420888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Формирование у школьников высокого патриотического сознания, идей служения Отечеству, способности к его вооруженной защите;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68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Изучение  русской военной истории, военных традиций.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476</TotalTime>
  <Words>543</Words>
  <Application>Microsoft Office PowerPoint</Application>
  <PresentationFormat>Экран (4:3)</PresentationFormat>
  <Paragraphs>129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Концепция реализации программы патриотического воспитания школьников.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чайковская</dc:creator>
  <cp:lastModifiedBy>user1</cp:lastModifiedBy>
  <cp:revision>15</cp:revision>
  <dcterms:created xsi:type="dcterms:W3CDTF">2019-10-06T10:58:25Z</dcterms:created>
  <dcterms:modified xsi:type="dcterms:W3CDTF">2021-01-26T05:39:49Z</dcterms:modified>
</cp:coreProperties>
</file>