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59" r:id="rId4"/>
    <p:sldId id="271" r:id="rId5"/>
    <p:sldId id="272" r:id="rId6"/>
    <p:sldId id="273" r:id="rId7"/>
    <p:sldId id="261" r:id="rId8"/>
    <p:sldId id="276" r:id="rId9"/>
    <p:sldId id="269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2DC54-B3D5-40BA-8CE5-88CF0F718714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3069B-A303-4872-B4C4-B4F277DF4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5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9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2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94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5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3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2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6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9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1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76.centerstart.ru/node/3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elygorod.ru/img2/SovremRusZhiv/_Used/mGavrilyachenko_Postrig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belygorod.ru/img2/SovremRusZhiv/_Used/mGavrilyachenko_Postrigi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409" y="3746637"/>
            <a:ext cx="7766936" cy="1646302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Кубанский фольклор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0568" y="4677331"/>
            <a:ext cx="5352812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00"/>
              </a:spcBef>
              <a:buSzPts val="1520"/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Учитель  музыки </a:t>
            </a:r>
          </a:p>
          <a:p>
            <a:pPr lvl="0">
              <a:spcBef>
                <a:spcPts val="200"/>
              </a:spcBef>
              <a:buSzPts val="1520"/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МБОУ СОШ №76 </a:t>
            </a:r>
          </a:p>
          <a:p>
            <a:pPr lvl="0">
              <a:spcBef>
                <a:spcPts val="200"/>
              </a:spcBef>
              <a:buSzPts val="1520"/>
            </a:pPr>
            <a:r>
              <a:rPr lang="ru-RU" sz="24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г.Краснодара</a:t>
            </a:r>
            <a:endParaRPr lang="ru-RU" sz="2400" b="1" dirty="0" smtClean="0">
              <a:solidFill>
                <a:schemeClr val="dk1"/>
              </a:solidFill>
              <a:latin typeface="Arial" panose="020B0604020202020204" pitchFamily="34" charset="0"/>
              <a:ea typeface="Constantia"/>
              <a:cs typeface="Arial" panose="020B0604020202020204" pitchFamily="34" charset="0"/>
              <a:sym typeface="Constantia"/>
            </a:endParaRPr>
          </a:p>
          <a:p>
            <a:pPr lvl="0">
              <a:spcBef>
                <a:spcPts val="200"/>
              </a:spcBef>
              <a:buSzPts val="1520"/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Ткаченко Святослав Геннадьевич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4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4487" y="298245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Сельский Дом культуры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и спорта </a:t>
            </a:r>
            <a:r>
              <a:rPr lang="ru-RU" b="1" dirty="0" err="1" smtClean="0">
                <a:solidFill>
                  <a:schemeClr val="tx1"/>
                </a:solidFill>
              </a:rPr>
              <a:t>ст.Елизаветинской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43" y="1727994"/>
            <a:ext cx="7211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sz="2400" dirty="0" smtClean="0"/>
              <a:t>Заслуженный коллектив народного </a:t>
            </a:r>
          </a:p>
          <a:p>
            <a:r>
              <a:rPr lang="ru-RU" sz="2400" dirty="0" smtClean="0"/>
              <a:t>творчества РФ Народный ансамбль танца «Станица»</a:t>
            </a:r>
          </a:p>
          <a:p>
            <a:r>
              <a:rPr lang="ru-RU" sz="2400" dirty="0" smtClean="0"/>
              <a:t>-Образцовый ансамбль песни «Подсолнушки»</a:t>
            </a:r>
          </a:p>
          <a:p>
            <a:r>
              <a:rPr lang="ru-RU" sz="2400" dirty="0" smtClean="0"/>
              <a:t>-Образцовый ансамбль танца «Задоринка»</a:t>
            </a:r>
          </a:p>
          <a:p>
            <a:r>
              <a:rPr lang="ru-RU" sz="2400" dirty="0" smtClean="0"/>
              <a:t>-Образцовый </a:t>
            </a:r>
            <a:r>
              <a:rPr lang="ru-RU" sz="2400" dirty="0"/>
              <a:t>ансамбль </a:t>
            </a:r>
            <a:r>
              <a:rPr lang="ru-RU" sz="2400" dirty="0" smtClean="0"/>
              <a:t>танца «</a:t>
            </a:r>
            <a:r>
              <a:rPr lang="ru-RU" sz="2400" dirty="0" err="1" smtClean="0"/>
              <a:t>Коханочка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-Народный ансамбль казачьей песни «Славица»</a:t>
            </a:r>
          </a:p>
          <a:p>
            <a:r>
              <a:rPr lang="ru-RU" sz="2400" dirty="0" smtClean="0"/>
              <a:t>-Народный хор «Елизаветинцы»</a:t>
            </a:r>
          </a:p>
          <a:p>
            <a:r>
              <a:rPr lang="ru-RU" sz="2400" dirty="0" smtClean="0"/>
              <a:t>-Народный вокальный ансамбль «Бабье лето»</a:t>
            </a:r>
          </a:p>
          <a:p>
            <a:r>
              <a:rPr lang="ru-RU" sz="2400" dirty="0" smtClean="0"/>
              <a:t>-Народный   ансамбль песни ветеранов труда «Огонёк»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71" y="161418"/>
            <a:ext cx="5102940" cy="2915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71" y="3524864"/>
            <a:ext cx="5028930" cy="26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87" y="737419"/>
            <a:ext cx="9424219" cy="576661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altLang="ru-RU" sz="5400" b="1" dirty="0">
                <a:latin typeface="Times New Roman" panose="02020603050405020304" pitchFamily="18" charset="0"/>
              </a:rPr>
              <a:t> «Сохранение своих корней, своей национальной культуры, её развитие - это важнейшие задачи, которые требуют внимательного отношения к уцелевшим памятникам истории и культуры, к богатому народному художественному </a:t>
            </a:r>
            <a:r>
              <a:rPr lang="ru-RU" altLang="ru-RU" sz="5400" b="1" dirty="0" smtClean="0">
                <a:latin typeface="Times New Roman" panose="02020603050405020304" pitchFamily="18" charset="0"/>
              </a:rPr>
              <a:t>творчеству» </a:t>
            </a:r>
            <a:endParaRPr lang="en-US" altLang="ru-RU" sz="5400" b="1" dirty="0" smtClean="0"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altLang="ru-RU" sz="5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5400" b="1" dirty="0">
                <a:latin typeface="Times New Roman" panose="02020603050405020304" pitchFamily="18" charset="0"/>
              </a:rPr>
              <a:t>А.М. </a:t>
            </a:r>
            <a:r>
              <a:rPr lang="ru-RU" altLang="ru-RU" sz="5400" b="1" dirty="0" err="1">
                <a:latin typeface="Times New Roman" panose="02020603050405020304" pitchFamily="18" charset="0"/>
              </a:rPr>
              <a:t>Баркова</a:t>
            </a:r>
            <a:r>
              <a:rPr lang="ru-RU" altLang="ru-RU" sz="5400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6632" y="6134706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school76.centerstart.ru/node/385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819" y="359305"/>
            <a:ext cx="8596668" cy="412142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0BD0D9"/>
              </a:buClr>
              <a:buSzPts val="3040"/>
            </a:pP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Кубанский фольклор </a:t>
            </a:r>
            <a:r>
              <a:rPr lang="ru-RU" sz="2800" dirty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– часть этноса, который основан кубанскими </a:t>
            </a:r>
            <a:r>
              <a:rPr lang="ru-RU" sz="2800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казаками. Это живая память, передаваемая от поколения к поколению, в которой отражается жизнь и обычаи казаков.</a:t>
            </a:r>
          </a:p>
          <a:p>
            <a:pPr marL="273050" lvl="0" indent="-273050">
              <a:spcBef>
                <a:spcPts val="0"/>
              </a:spcBef>
              <a:buClr>
                <a:srgbClr val="0BD0D9"/>
              </a:buClr>
              <a:buSzPts val="3040"/>
              <a:buFont typeface="Noto Sans Symbols"/>
              <a:buChar char="⚫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40"/>
              </a:spcBef>
              <a:buClr>
                <a:srgbClr val="0BD0D9"/>
              </a:buClr>
              <a:buSzPts val="3040"/>
            </a:pPr>
            <a:r>
              <a:rPr lang="ru-RU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Казаки</a:t>
            </a:r>
            <a:r>
              <a:rPr lang="ru-RU" sz="2800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-это </a:t>
            </a:r>
            <a:r>
              <a:rPr lang="ru-RU" sz="2800" dirty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военные люди, присланные царицей Екатериной II на Черноморское побережье Кавказа для охраны приграничных территорий</a:t>
            </a:r>
            <a:r>
              <a:rPr lang="ru-RU" sz="2800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.</a:t>
            </a:r>
          </a:p>
          <a:p>
            <a:pPr marL="273050" lvl="0" indent="-273050">
              <a:spcBef>
                <a:spcPts val="640"/>
              </a:spcBef>
              <a:buClr>
                <a:srgbClr val="0BD0D9"/>
              </a:buClr>
              <a:buSzPts val="3040"/>
              <a:buFont typeface="Noto Sans Symbols"/>
              <a:buChar char="⚫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40"/>
              </a:spcBef>
              <a:buClr>
                <a:srgbClr val="0BD0D9"/>
              </a:buClr>
              <a:buSzPts val="3040"/>
            </a:pP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Кубанский этнос </a:t>
            </a:r>
            <a:r>
              <a:rPr lang="ru-RU" sz="2800" dirty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включает в себя песни, танцы, говор («балаканье»), а так же различные предметы живописи и </a:t>
            </a:r>
            <a:r>
              <a:rPr lang="ru-RU" sz="2800" dirty="0" smtClean="0">
                <a:solidFill>
                  <a:schemeClr val="dk1"/>
                </a:solidFill>
                <a:latin typeface="Arial" panose="020B0604020202020204" pitchFamily="34" charset="0"/>
                <a:ea typeface="Constantia"/>
                <a:cs typeface="Arial" panose="020B0604020202020204" pitchFamily="34" charset="0"/>
                <a:sym typeface="Constantia"/>
              </a:rPr>
              <a:t>искусства.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565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103" y="483201"/>
            <a:ext cx="102039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Казачий фольклор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устное творчество (предания, сказки, былины, пословицы  и поговорки), песенное творчество, </a:t>
            </a:r>
          </a:p>
          <a:p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музыка и танцы.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0963" y="2691688"/>
            <a:ext cx="65461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Казачье народное творчество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мудрость, накопленная веками. Специалисты  отзываются о  казачьем фольклоре не иначе, как о богатейшем кладезе  для  творчества, источнике высочайшего  вдохновения. В нем вся жизнь народна, его боли и радости, думы  о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будущем» 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Шалыгин</a:t>
            </a:r>
          </a:p>
          <a:p>
            <a:pPr algn="r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Мой край родной, казачий" </a:t>
            </a:r>
          </a:p>
        </p:txBody>
      </p:sp>
      <p:pic>
        <p:nvPicPr>
          <p:cNvPr id="4" name="i-main-pic" descr="Картинка 292 из 486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8" r="-1350"/>
          <a:stretch>
            <a:fillRect/>
          </a:stretch>
        </p:blipFill>
        <p:spPr bwMode="auto">
          <a:xfrm>
            <a:off x="872077" y="2691688"/>
            <a:ext cx="2857500" cy="3958604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18" y="285136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Танцевальный фольклор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3559" r="2745" b="34749"/>
          <a:stretch/>
        </p:blipFill>
        <p:spPr>
          <a:xfrm>
            <a:off x="147484" y="945536"/>
            <a:ext cx="11800991" cy="4778479"/>
          </a:xfrm>
        </p:spPr>
      </p:pic>
      <p:sp>
        <p:nvSpPr>
          <p:cNvPr id="5" name="Прямоугольник 4"/>
          <p:cNvSpPr/>
          <p:nvPr/>
        </p:nvSpPr>
        <p:spPr>
          <a:xfrm>
            <a:off x="636882" y="5810869"/>
            <a:ext cx="10822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</a:rPr>
              <a:t>Плясать — не работа, а кто не умеет, то срамота.</a:t>
            </a:r>
            <a:endParaRPr lang="ru-RU" sz="32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349" y="13929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Музыкальный фольклор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r="-329" b="33313"/>
          <a:stretch/>
        </p:blipFill>
        <p:spPr>
          <a:xfrm>
            <a:off x="0" y="799692"/>
            <a:ext cx="11810596" cy="4763728"/>
          </a:xfrm>
        </p:spPr>
      </p:pic>
      <p:pic>
        <p:nvPicPr>
          <p:cNvPr id="5" name="Рисунок 6" descr="11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>
          <a:xfrm>
            <a:off x="201889" y="974248"/>
            <a:ext cx="5908794" cy="4414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0372" y="5737976"/>
            <a:ext cx="7420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Песня казаку-подруга в походе.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2221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02" y="240891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Словесный фольклор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11211" r="811" b="32554"/>
          <a:stretch/>
        </p:blipFill>
        <p:spPr>
          <a:xfrm>
            <a:off x="265472" y="1063522"/>
            <a:ext cx="10848280" cy="4880077"/>
          </a:xfrm>
        </p:spPr>
      </p:pic>
      <p:sp>
        <p:nvSpPr>
          <p:cNvPr id="6" name="TextBox 5"/>
          <p:cNvSpPr txBox="1"/>
          <p:nvPr/>
        </p:nvSpPr>
        <p:spPr>
          <a:xfrm>
            <a:off x="2344993" y="6058344"/>
            <a:ext cx="7361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Степь да воля-казачья доля.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2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9" y="2198938"/>
            <a:ext cx="5762996" cy="429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1729" y="310785"/>
            <a:ext cx="10589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Кубанский казачий хор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Гаврилович Захарченко </a:t>
            </a:r>
          </a:p>
        </p:txBody>
      </p:sp>
      <p:pic>
        <p:nvPicPr>
          <p:cNvPr id="5" name="Picture 2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66" y="2198938"/>
            <a:ext cx="3405342" cy="434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4" y="147194"/>
            <a:ext cx="42672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116674"/>
            <a:ext cx="1000688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общеобразовательная школа-интернат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народного искусства для одаренных детей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Виктора Гавриловича Захарченко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49" y="771454"/>
            <a:ext cx="2298342" cy="20991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2378" y="1490740"/>
            <a:ext cx="7152067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</a:pPr>
            <a:r>
              <a:rPr lang="ru-RU" sz="2000" dirty="0">
                <a:solidFill>
                  <a:srgbClr val="181818"/>
                </a:solidFill>
                <a:latin typeface="Georgia" panose="02040502050405020303" pitchFamily="18" charset="0"/>
              </a:rPr>
              <a:t>На сегодняшний день учащиеся школы  обучаются народному искусству </a:t>
            </a:r>
            <a:r>
              <a:rPr lang="ru-RU" sz="2000" b="1" dirty="0">
                <a:solidFill>
                  <a:srgbClr val="181818"/>
                </a:solidFill>
                <a:latin typeface="Georgia" panose="02040502050405020303" pitchFamily="18" charset="0"/>
              </a:rPr>
              <a:t>на 5 отделениях</a:t>
            </a:r>
            <a:r>
              <a:rPr lang="ru-RU" sz="2000" b="1" dirty="0" smtClean="0">
                <a:solidFill>
                  <a:srgbClr val="181818"/>
                </a:solidFill>
                <a:latin typeface="Georgia" panose="02040502050405020303" pitchFamily="18" charset="0"/>
              </a:rPr>
              <a:t>:</a:t>
            </a:r>
            <a:endParaRPr lang="en-US" sz="2000" b="1" dirty="0" smtClean="0">
              <a:solidFill>
                <a:srgbClr val="181818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</a:pPr>
            <a:endParaRPr lang="ru-RU" sz="2000" b="1" dirty="0">
              <a:solidFill>
                <a:srgbClr val="181818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</a:rPr>
              <a:t>отделение </a:t>
            </a:r>
            <a:r>
              <a:rPr lang="ru-RU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народного хорового </a:t>
            </a:r>
            <a:r>
              <a:rPr lang="ru-RU" sz="20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пения</a:t>
            </a:r>
            <a:endParaRPr lang="en-US" sz="2000" b="1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</a:rPr>
              <a:t>отделение </a:t>
            </a:r>
            <a:r>
              <a:rPr lang="ru-RU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народного </a:t>
            </a:r>
            <a:r>
              <a:rPr lang="ru-RU" sz="20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танца</a:t>
            </a:r>
            <a:endParaRPr lang="en-US" sz="2000" b="1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</a:rPr>
              <a:t>отделение </a:t>
            </a:r>
            <a:r>
              <a:rPr lang="ru-RU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народных </a:t>
            </a:r>
            <a:r>
              <a:rPr lang="ru-RU" sz="20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инструментов</a:t>
            </a:r>
            <a:endParaRPr lang="en-US" sz="2000" b="1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</a:rPr>
              <a:t>отделение </a:t>
            </a:r>
            <a:r>
              <a:rPr lang="ru-RU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духовых и ударных </a:t>
            </a:r>
            <a:r>
              <a:rPr lang="ru-RU" sz="20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инструментов</a:t>
            </a:r>
            <a:endParaRPr lang="en-US" sz="2000" b="1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ts val="156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</a:rPr>
              <a:t>отделение </a:t>
            </a:r>
            <a:r>
              <a:rPr lang="ru-RU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декоративно-прикладного искусства и народных ремесел.</a:t>
            </a:r>
            <a:endParaRPr lang="ru-RU" sz="20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378" y="4303737"/>
            <a:ext cx="7499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latin typeface="Georgia" panose="02040502050405020303" pitchFamily="18" charset="0"/>
              </a:rPr>
              <a:t>За двадцать лет существования школа превратилась в большое образовательное учреждение, где работают 110 преподавателей, среди которых 23 заслуженных работника культуры Кубани, России, Украины, отличников народного образования.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24444" r="2112" b="827"/>
          <a:stretch/>
        </p:blipFill>
        <p:spPr>
          <a:xfrm>
            <a:off x="7843864" y="3663369"/>
            <a:ext cx="4178027" cy="27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834" y="431288"/>
            <a:ext cx="9373950" cy="5737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ДШИ №2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ст.Елизаветинская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5" y="1568898"/>
            <a:ext cx="7018294" cy="4876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8948" r="10074" b="5204"/>
          <a:stretch/>
        </p:blipFill>
        <p:spPr>
          <a:xfrm>
            <a:off x="269053" y="431288"/>
            <a:ext cx="2267562" cy="2212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052" y="2791915"/>
            <a:ext cx="4670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Сегодня в школе обучается около 600 учащихся на 4 отделениях: музыкальном, хореографическом, художественном, отделении раннего эстетического развития. Гордостью школы являются 18 творческих коллективов, среди которых 6 имеют почетное звание «Образцовый художественный коллектив». Работает 44 преподавателя, из них Почетные звания имеют 3 человека, 37 педагогических работников аттестованы на первую и высшую квалификационные категории.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3013</TotalTime>
  <Words>410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Constantia</vt:lpstr>
      <vt:lpstr>Georgia</vt:lpstr>
      <vt:lpstr>Noto Sans Symbols</vt:lpstr>
      <vt:lpstr>Times New Roman</vt:lpstr>
      <vt:lpstr>Trebuchet MS</vt:lpstr>
      <vt:lpstr>Wingdings 3</vt:lpstr>
      <vt:lpstr>Аспект</vt:lpstr>
      <vt:lpstr>Кубанский фольклор </vt:lpstr>
      <vt:lpstr>Презентация PowerPoint</vt:lpstr>
      <vt:lpstr>Презентация PowerPoint</vt:lpstr>
      <vt:lpstr>Танцевальный фольклор</vt:lpstr>
      <vt:lpstr>Музыкальный фольклор</vt:lpstr>
      <vt:lpstr>Словесный фольклор</vt:lpstr>
      <vt:lpstr>Презентация PowerPoint</vt:lpstr>
      <vt:lpstr>Средняя общеобразовательная школа-интернат народного искусства для одаренных детей имени Виктора Гавриловича Захарченко</vt:lpstr>
      <vt:lpstr> ДШИ №2 ст.Елизаветинская   </vt:lpstr>
      <vt:lpstr>Сельский Дом культуры  и спорта ст.Елизаветинской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Кубанский фольклор</dc:title>
  <dc:creator>RePack by Diakov</dc:creator>
  <cp:lastModifiedBy>user1</cp:lastModifiedBy>
  <cp:revision>36</cp:revision>
  <dcterms:created xsi:type="dcterms:W3CDTF">2020-11-29T18:35:30Z</dcterms:created>
  <dcterms:modified xsi:type="dcterms:W3CDTF">2021-04-27T06:51:09Z</dcterms:modified>
</cp:coreProperties>
</file>