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embeddedFontLst>
    <p:embeddedFont>
      <p:font typeface="BTUVJB+TimesNewRomanPS-BoldMT"/>
      <p:regular r:id="rId30"/>
    </p:embeddedFont>
    <p:embeddedFont>
      <p:font typeface="JPNEOG+Arial-BoldMT"/>
      <p:regular r:id="rId31"/>
    </p:embeddedFont>
    <p:embeddedFont>
      <p:font typeface="LVWNBO+Arial-Black"/>
      <p:regular r:id="rId32"/>
    </p:embeddedFont>
    <p:embeddedFont>
      <p:font typeface="SFOEUK+TrebuchetMS-Bold"/>
      <p:regular r:id="rId33"/>
    </p:embeddedFont>
    <p:embeddedFont>
      <p:font typeface="EVPTIQ+ArialMT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hyperlink" Target="https://tv-polis.ru/2022/10/13/%25D0%25B3%25D1%2583%25D0%25B1%25D0%25B5%25D1%2580%25D0%25BD%25D0%25B0%25D1%2582%25D0%25BE%25D1%2580-%25D0%25BF%25D0%25BE%25D1%2581%25D0%25B5%25D1%2582%25D0%25B8%25D0%25BB-%25D0%25BF%25D0%25BE-%25D0%25BF%25D1%2580%25D0%25B8%25D0%25B3%25D0%25BB%25D0%25B0%25D1%2588%25D0%25B5%25D0%25BD%25D0%25B8%25D1%258E-%25D1%2580%25D0%25B5/" TargetMode="Ex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4391" y="197788"/>
            <a:ext cx="858730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8966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Муниципальное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автономное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общеобразовательное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учреждение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СРЕДНЯЯ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ОБЩЕОБРАЗОВАТЕЛЬНАЯ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ШКОЛА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№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47</a:t>
            </a:r>
            <a:r>
              <a:rPr dirty="0" sz="1800" spc="9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г.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Краснодара</a:t>
            </a:r>
          </a:p>
          <a:p>
            <a:pPr marL="1258366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Имени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героя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Советского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Союза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Ивана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Тушева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9032" y="1020748"/>
            <a:ext cx="7316753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350042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г.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Краснодар,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ул.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Садовая,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245,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тел./факс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(861)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2541827</a:t>
            </a:r>
          </a:p>
          <a:p>
            <a:pPr marL="1626275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е-mail:</a:t>
            </a:r>
            <a:r>
              <a:rPr dirty="0" sz="1800" spc="45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UVJB+TimesNewRomanPS-BoldMT"/>
                <a:cs typeface="BTUVJB+TimesNewRomanPS-BoldMT"/>
              </a:rPr>
              <a:t>school47@kubannet.ru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828" y="2953309"/>
            <a:ext cx="5985079" cy="1581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f2f2f2"/>
                </a:solidFill>
                <a:latin typeface="JPNEOG+Arial-BoldMT"/>
                <a:cs typeface="JPNEOG+Arial-BoldMT"/>
              </a:rPr>
              <a:t>ОПЫТꢀРАБОТЫꢀ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0828" y="3704281"/>
            <a:ext cx="12958486" cy="2324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f2f2f2"/>
                </a:solidFill>
                <a:latin typeface="JPNEOG+Arial-BoldMT"/>
                <a:cs typeface="JPNEOG+Arial-BoldMT"/>
              </a:rPr>
              <a:t>ГРАЖДАНСКО-ПАТРИОТИЧЕСКОГОꢀ</a:t>
            </a:r>
          </a:p>
          <a:p>
            <a:pPr marL="0" marR="0">
              <a:lnSpc>
                <a:spcPts val="5105"/>
              </a:lnSpc>
              <a:spcBef>
                <a:spcPts val="791"/>
              </a:spcBef>
              <a:spcAft>
                <a:spcPts val="0"/>
              </a:spcAft>
            </a:pPr>
            <a:r>
              <a:rPr dirty="0" sz="4900" b="1">
                <a:solidFill>
                  <a:srgbClr val="f2f2f2"/>
                </a:solidFill>
                <a:latin typeface="JPNEOG+Arial-BoldMT"/>
                <a:cs typeface="JPNEOG+Arial-BoldMT"/>
              </a:rPr>
              <a:t>ВОСПИТАНИЯꢀꢀ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9821" y="4831614"/>
            <a:ext cx="2550653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JPNEOG+Arial-BoldMT"/>
                <a:cs typeface="JPNEOG+Arial-BoldMT"/>
              </a:rPr>
              <a:t>МорозоваꢀНатальяꢀ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JPNEOG+Arial-BoldMT"/>
                <a:cs typeface="JPNEOG+Arial-BoldMT"/>
              </a:rPr>
              <a:t>Викторовнаꢀꢀ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0828" y="5197801"/>
            <a:ext cx="5889972" cy="23286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f2f2f2"/>
                </a:solidFill>
                <a:latin typeface="JPNEOG+Arial-BoldMT"/>
                <a:cs typeface="JPNEOG+Arial-BoldMT"/>
              </a:rPr>
              <a:t>МАОУꢀСОШ№47</a:t>
            </a:r>
          </a:p>
          <a:p>
            <a:pPr marL="0" marR="0">
              <a:lnSpc>
                <a:spcPts val="5105"/>
              </a:lnSpc>
              <a:spcBef>
                <a:spcPts val="774"/>
              </a:spcBef>
              <a:spcAft>
                <a:spcPts val="0"/>
              </a:spcAft>
            </a:pPr>
            <a:r>
              <a:rPr dirty="0" sz="4900" b="1">
                <a:solidFill>
                  <a:srgbClr val="f2f2f2"/>
                </a:solidFill>
                <a:latin typeface="JPNEOG+Arial-BoldMT"/>
                <a:cs typeface="JPNEOG+Arial-BoldMT"/>
              </a:rPr>
              <a:t>г.ꢀКраснодара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39821" y="5452390"/>
            <a:ext cx="3166746" cy="107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JPNEOG+Arial-BoldMT"/>
                <a:cs typeface="JPNEOG+Arial-BoldMT"/>
              </a:rPr>
              <a:t>заместительꢀдиректораꢀ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JPNEOG+Arial-BoldMT"/>
                <a:cs typeface="JPNEOG+Arial-BoldMT"/>
              </a:rPr>
              <a:t>МАОУꢀСОШ№47ꢀ</a:t>
            </a:r>
          </a:p>
          <a:p>
            <a:pPr marL="0" marR="0">
              <a:lnSpc>
                <a:spcPts val="1875"/>
              </a:lnSpc>
              <a:spcBef>
                <a:spcPts val="68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JPNEOG+Arial-BoldMT"/>
                <a:cs typeface="JPNEOG+Arial-BoldMT"/>
              </a:rPr>
              <a:t>г.Краснодара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9695" y="100375"/>
            <a:ext cx="523589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PNEOG+Arial-BoldMT"/>
                <a:cs typeface="JPNEOG+Arial-BoldMT"/>
              </a:rPr>
              <a:t>ВЕЛИКИЕꢀСРАЖЕНИЯꢀ</a:t>
            </a:r>
          </a:p>
          <a:p>
            <a:pPr marL="1326257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PNEOG+Arial-BoldMT"/>
                <a:cs typeface="JPNEOG+Arial-BoldMT"/>
              </a:rPr>
              <a:t>РОССИИ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32996" y="303977"/>
            <a:ext cx="5400816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АЛЛЕЯ</a:t>
            </a: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ПАМЯТИ</a:t>
            </a: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И</a:t>
            </a:r>
          </a:p>
          <a:p>
            <a:pPr marL="138588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СЛАВЫ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69320" y="178450"/>
            <a:ext cx="2320775" cy="1663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7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ff0000"/>
                </a:solidFill>
                <a:latin typeface="JPNEOG+Arial-BoldMT"/>
                <a:cs typeface="JPNEOG+Arial-BoldMT"/>
              </a:rPr>
              <a:t>ПАРТАꢀ</a:t>
            </a:r>
          </a:p>
          <a:p>
            <a:pPr marL="0" marR="0">
              <a:lnSpc>
                <a:spcPts val="3646"/>
              </a:lnSpc>
              <a:spcBef>
                <a:spcPts val="553"/>
              </a:spcBef>
              <a:spcAft>
                <a:spcPts val="0"/>
              </a:spcAft>
            </a:pPr>
            <a:r>
              <a:rPr dirty="0" sz="3500" b="1">
                <a:solidFill>
                  <a:srgbClr val="ff0000"/>
                </a:solidFill>
                <a:latin typeface="JPNEOG+Arial-BoldMT"/>
                <a:cs typeface="JPNEOG+Arial-BoldMT"/>
              </a:rPr>
              <a:t>ГЕРОЯ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3619" y="621869"/>
            <a:ext cx="11681175" cy="225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1875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ИСПОЛЬЗОВАНИЕ</a:t>
            </a: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ПРОЕКТНОЙ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ДЕЯТЕЛЬНОСТИ</a:t>
            </a:r>
            <a:r>
              <a:rPr dirty="0" sz="3600" spc="1198">
                <a:solidFill>
                  <a:srgbClr val="00b0f0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В</a:t>
            </a: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ПАТРИОТИЧЕСКОМ</a:t>
            </a:r>
          </a:p>
          <a:p>
            <a:pPr marL="120015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ВОСПИТАНИИ</a:t>
            </a:r>
            <a:r>
              <a:rPr dirty="0" sz="3600" spc="1198">
                <a:solidFill>
                  <a:srgbClr val="00b0f0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00b0f0"/>
                </a:solidFill>
                <a:latin typeface="LVWNBO+Arial-Black"/>
                <a:cs typeface="LVWNBO+Arial-Black"/>
              </a:rPr>
              <a:t>ШКОЛЬНИКОВ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1800" y="2869095"/>
            <a:ext cx="11115825" cy="3437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37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Отꢀтого,ꢀкакꢀмыꢀвоспитаемꢀмолодёжь,ꢀзависитꢀто,ꢀ</a:t>
            </a:r>
          </a:p>
          <a:p>
            <a:pPr marL="406176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сможетꢀлиꢀРоссияꢀсберечьꢀиꢀприумножитьꢀсамуꢀ</a:t>
            </a:r>
          </a:p>
          <a:p>
            <a:pPr marL="1786743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себя.ꢀСможетꢀлиꢀонаꢀбытьꢀсовременной,ꢀ</a:t>
            </a:r>
          </a:p>
          <a:p>
            <a:pPr marL="745740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перспективной,ꢀэффективноꢀразвивающейся,ꢀ</a:t>
            </a:r>
          </a:p>
          <a:p>
            <a:pPr marL="0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ноꢀвꢀтоꢀжеꢀвремяꢀсможетꢀлиꢀнеꢀрастерятьꢀсебяꢀкакꢀ</a:t>
            </a:r>
          </a:p>
          <a:p>
            <a:pPr marL="271301" marR="0">
              <a:lnSpc>
                <a:spcPts val="3125"/>
              </a:lnSpc>
              <a:spcBef>
                <a:spcPts val="114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нацию,ꢀнеꢀутратитьꢀсвоюꢀсамобытностьꢀвꢀоченьꢀ</a:t>
            </a:r>
          </a:p>
          <a:p>
            <a:pPr marL="2211412" marR="0">
              <a:lnSpc>
                <a:spcPts val="3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000" b="1">
                <a:solidFill>
                  <a:srgbClr val="0070c0"/>
                </a:solidFill>
                <a:latin typeface="JPNEOG+Arial-BoldMT"/>
                <a:cs typeface="JPNEOG+Arial-BoldMT"/>
              </a:rPr>
              <a:t>непростойꢀсовременнойꢀобстановке…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31246" y="5876455"/>
            <a:ext cx="2576028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000000"/>
                </a:solidFill>
                <a:latin typeface="JPNEOG+Arial-BoldMT"/>
                <a:cs typeface="JPNEOG+Arial-BoldMT"/>
              </a:rPr>
              <a:t>В.В.ꢀПутин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433" y="2636957"/>
            <a:ext cx="661606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JPNEOG+Arial-BoldMT"/>
                <a:cs typeface="JPNEOG+Arial-BoldMT"/>
              </a:rPr>
              <a:t>Сегодняꢀ,когдаꢀнашиꢀбойцыꢀ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5475" y="3033014"/>
            <a:ext cx="290068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СПАСИБО</a:t>
            </a:r>
            <a:r>
              <a:rPr dirty="0" sz="28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ЗА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433" y="3124637"/>
            <a:ext cx="180518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JPNEOG+Arial-BoldMT"/>
                <a:cs typeface="JPNEOG+Arial-BoldMT"/>
              </a:rPr>
              <a:t>снова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JPNEOG+Arial-BoldMT"/>
                <a:cs typeface="JPNEOG+Arial-BoldMT"/>
              </a:rPr>
              <a:t>фаши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0562" y="3124637"/>
            <a:ext cx="166945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JPNEOG+Arial-BoldMT"/>
                <a:cs typeface="JPNEOG+Arial-BoldMT"/>
              </a:rPr>
              <a:t>отивꢀ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1285" y="3545079"/>
            <a:ext cx="270658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ВНИМАНИЕ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433" y="4099997"/>
            <a:ext cx="571078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JPNEOG+Arial-BoldMT"/>
                <a:cs typeface="JPNEOG+Arial-BoldMT"/>
              </a:rPr>
              <a:t>имеютꢀособоеꢀзначение.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83430"/>
            <a:ext cx="3636615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JPNEOG+Arial-BoldMT"/>
                <a:cs typeface="JPNEOG+Arial-BoldMT"/>
              </a:rPr>
              <a:t>ССЫЛКИꢀНАꢀ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JPNEOG+Arial-BoldMT"/>
                <a:cs typeface="JPNEOG+Arial-BoldMT"/>
              </a:rPr>
              <a:t>СЮЖЕТЫ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664" y="1323751"/>
            <a:ext cx="138410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fb4a18"/>
                </a:solidFill>
                <a:latin typeface="JPNEOG+Arial-BoldMT"/>
                <a:cs typeface="JPNEOG+Arial-BoldMT"/>
                <a:hlinkClick r:id="rId3"/>
              </a:rPr>
              <a:t>https://tv-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664" y="1598070"/>
            <a:ext cx="13033208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fb4a18"/>
                </a:solidFill>
                <a:latin typeface="JPNEOG+Arial-BoldMT"/>
                <a:cs typeface="JPNEOG+Arial-BoldMT"/>
                <a:hlinkClick r:id="rId3"/>
              </a:rPr>
              <a:t>polis.ru/2022/10/13/%D0%B3%D1%83%D0%B1%D0%B5%D1%80%D0%BD%D0%B0%D1%82%D0%BE%D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 u="sng">
                <a:solidFill>
                  <a:srgbClr val="fb4a18"/>
                </a:solidFill>
                <a:latin typeface="JPNEOG+Arial-BoldMT"/>
                <a:cs typeface="JPNEOG+Arial-BoldMT"/>
                <a:hlinkClick r:id="rId3"/>
              </a:rPr>
              <a:t>1%80-%D0%BF%D0%BE%D1%81%D0%B5%D1%82%D0%B8%D0%BB-%D0%BF%D0%BE-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 u="sng">
                <a:solidFill>
                  <a:srgbClr val="fb4a18"/>
                </a:solidFill>
                <a:latin typeface="JPNEOG+Arial-BoldMT"/>
                <a:cs typeface="JPNEOG+Arial-BoldMT"/>
                <a:hlinkClick r:id="rId3"/>
              </a:rPr>
              <a:t>%D0%BF%D1%80%D0%B8%D0%B3%D0%BB%D0%B0%D1%88%D0%B5%D0%BD%D0%B8%D1%8E-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 u="sng">
                <a:solidFill>
                  <a:srgbClr val="fb4a18"/>
                </a:solidFill>
                <a:latin typeface="JPNEOG+Arial-BoldMT"/>
                <a:cs typeface="JPNEOG+Arial-BoldMT"/>
                <a:hlinkClick r:id="rId3"/>
              </a:rPr>
              <a:t>%D1%80%D0%B5/</a:t>
            </a:r>
            <a:r>
              <a:rPr dirty="0" sz="1800" b="1">
                <a:solidFill>
                  <a:srgbClr val="000000"/>
                </a:solidFill>
                <a:latin typeface="JPNEOG+Arial-BoldMT"/>
                <a:cs typeface="JPNEOG+Arial-BoldMT"/>
              </a:rPr>
              <a:t>ꢀГубернаторꢀпосетилꢀпоꢀприглашениюꢀребятꢀшколуꢀ№47ꢀг.Краснодараꢀ-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48287" y="2669612"/>
            <a:ext cx="269220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JPNEOG+Arial-BoldMT"/>
                <a:cs typeface="JPNEOG+Arial-BoldMT"/>
              </a:rPr>
              <a:t>ꢀзначение.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5649" y="455959"/>
            <a:ext cx="1067966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СОЦИАЛЬНО-ЗНАЧИМЫЕ</a:t>
            </a: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 </a:t>
            </a: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ПРОЕКТЫ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9040" y="1691433"/>
            <a:ext cx="5025403" cy="2779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Сохранение</a:t>
            </a:r>
            <a:r>
              <a:rPr dirty="0" sz="2000" spc="2123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памяти</a:t>
            </a:r>
            <a:r>
              <a:rPr dirty="0" sz="2000" spc="2178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о</a:t>
            </a:r>
            <a:r>
              <a:rPr dirty="0" sz="2000" spc="217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Великой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Отечественной</a:t>
            </a:r>
            <a:r>
              <a:rPr dirty="0" sz="2000" spc="1298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войне</a:t>
            </a:r>
            <a:r>
              <a:rPr dirty="0" sz="2000" spc="1299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</a:t>
            </a:r>
            <a:r>
              <a:rPr dirty="0" sz="2000" spc="1319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воинском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подвиге</a:t>
            </a:r>
            <a:r>
              <a:rPr dirty="0" sz="2000" spc="2525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защитников</a:t>
            </a:r>
            <a:r>
              <a:rPr dirty="0" sz="2000" spc="2524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Отечества,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развитие</a:t>
            </a:r>
            <a:r>
              <a:rPr dirty="0" sz="2000" spc="2164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интереса</a:t>
            </a:r>
            <a:r>
              <a:rPr dirty="0" sz="2000" spc="2176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учащихся</a:t>
            </a:r>
            <a:r>
              <a:rPr dirty="0" sz="2000" spc="2115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к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истории</a:t>
            </a:r>
            <a:r>
              <a:rPr dirty="0" sz="2000" spc="58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своей</a:t>
            </a:r>
            <a:r>
              <a:rPr dirty="0" sz="2000" spc="66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родины</a:t>
            </a:r>
            <a:r>
              <a:rPr dirty="0" sz="2000" spc="26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через</a:t>
            </a:r>
            <a:r>
              <a:rPr dirty="0" sz="2000" spc="84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историю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своей</a:t>
            </a:r>
            <a:r>
              <a:rPr dirty="0" sz="2000" spc="1654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семьи,</a:t>
            </a:r>
            <a:r>
              <a:rPr dirty="0" sz="2000" spc="1681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воспитание</a:t>
            </a:r>
            <a:r>
              <a:rPr dirty="0" sz="2000" spc="1666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у</a:t>
            </a:r>
            <a:r>
              <a:rPr dirty="0" sz="2000" spc="1671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них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бережного</a:t>
            </a:r>
            <a:r>
              <a:rPr dirty="0" sz="2000" spc="397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отношения</a:t>
            </a:r>
            <a:r>
              <a:rPr dirty="0" sz="2000" spc="446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к</a:t>
            </a:r>
            <a:r>
              <a:rPr dirty="0" sz="2000" spc="464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сохранению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исторического</a:t>
            </a:r>
            <a:r>
              <a:rPr dirty="0" sz="2000" spc="476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наследия,</a:t>
            </a:r>
            <a:r>
              <a:rPr dirty="0" sz="2000" spc="53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вовлечение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9040" y="4129833"/>
            <a:ext cx="217921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подрастающего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37730" y="4129833"/>
            <a:ext cx="161304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поколения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3528" y="4129833"/>
            <a:ext cx="5181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9040" y="4434633"/>
            <a:ext cx="500400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активные</a:t>
            </a:r>
            <a:r>
              <a:rPr dirty="0" sz="2000" spc="1244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формы</a:t>
            </a:r>
            <a:r>
              <a:rPr dirty="0" sz="2000" spc="1225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гражданского</a:t>
            </a:r>
            <a:r>
              <a:rPr dirty="0" sz="2000" spc="1181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49040" y="4739433"/>
            <a:ext cx="234925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патриотического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77640" y="4739433"/>
            <a:ext cx="1916283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5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воспитания,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способностей</a:t>
            </a:r>
          </a:p>
          <a:p>
            <a:pPr marL="25588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поисковой,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49040" y="5044233"/>
            <a:ext cx="141870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развитие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08634" y="5044233"/>
            <a:ext cx="52734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2836" y="5334766"/>
            <a:ext cx="5642182" cy="735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JPNEOG+Arial-BoldMT"/>
                <a:cs typeface="JPNEOG+Arial-BoldMT"/>
              </a:rPr>
              <a:t>АЛЛЕЯꢀПАМЯТИꢀ</a:t>
            </a:r>
            <a:r>
              <a:rPr dirty="0" sz="2400" spc="2877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стимулирование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57991" y="5429092"/>
            <a:ext cx="2092374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65e12"/>
                </a:solidFill>
                <a:latin typeface="JPNEOG+Arial-BoldMT"/>
                <a:cs typeface="JPNEOG+Arial-BoldMT"/>
              </a:rPr>
              <a:t>ПОЛОТНОꢀ</a:t>
            </a:r>
          </a:p>
          <a:p>
            <a:pPr marL="112092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a65e12"/>
                </a:solidFill>
                <a:latin typeface="JPNEOG+Arial-BoldMT"/>
                <a:cs typeface="JPNEOG+Arial-BoldMT"/>
              </a:rPr>
              <a:t>ПАМЯТИ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49040" y="5653833"/>
            <a:ext cx="435029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исследовательской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и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UVJB+TimesNewRomanPS-BoldMT"/>
                <a:cs typeface="BTUVJB+TimesNewRomanPS-BoldMT"/>
              </a:rPr>
              <a:t>творческой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54312" y="5700526"/>
            <a:ext cx="193357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JPNEOG+Arial-BoldMT"/>
                <a:cs typeface="JPNEOG+Arial-BoldMT"/>
              </a:rPr>
              <a:t>ИꢀСЛАВЫ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863181" y="6323567"/>
            <a:ext cx="294054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404040"/>
                </a:solidFill>
                <a:latin typeface="JPNEOG+Arial-BoldMT"/>
                <a:cs typeface="JPNEOG+Arial-BoldMT"/>
              </a:rPr>
              <a:t>ЦЕЛЬꢀꢀПРОЕКТА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14463" y="731317"/>
            <a:ext cx="4105999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EVPTIQ+ArialMT"/>
                <a:cs typeface="EVPTIQ+ArialMT"/>
              </a:rPr>
              <a:t>ОЦИАЛЬНЫЕ</a:t>
            </a:r>
            <a:r>
              <a:rPr dirty="0" sz="36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3600">
                <a:solidFill>
                  <a:srgbClr val="262626"/>
                </a:solidFill>
                <a:latin typeface="EVPTIQ+ArialMT"/>
                <a:cs typeface="EVPTIQ+ArialMT"/>
              </a:rPr>
              <a:t>П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6679" y="189260"/>
            <a:ext cx="3287911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ПОЛОТНО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766f54"/>
                </a:solidFill>
                <a:latin typeface="LVWNBO+Arial-Black"/>
                <a:cs typeface="LVWNBO+Arial-Black"/>
              </a:rPr>
              <a:t>ПАМЯТИ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71892" y="174852"/>
            <a:ext cx="4560490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ДОРОГАМИꢀ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ПАМЯТИ,СЛАВЫꢀИꢀ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БЕССМЕРТИЯ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802" y="112042"/>
            <a:ext cx="5468604" cy="1480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0000"/>
                </a:solidFill>
                <a:latin typeface="SFOEUK+TrebuchetMS-Bold"/>
                <a:cs typeface="SFOEUK+TrebuchetMS-Bold"/>
              </a:rPr>
              <a:t>ТУРИСТИЧЕСКИЙ</a:t>
            </a:r>
            <a:r>
              <a:rPr dirty="0" sz="2600" b="1">
                <a:solidFill>
                  <a:srgbClr val="ff0000"/>
                </a:solidFill>
                <a:latin typeface="SFOEUK+TrebuchetMS-Bold"/>
                <a:cs typeface="SFOEUK+TrebuchetMS-Bold"/>
              </a:rPr>
              <a:t> </a:t>
            </a:r>
            <a:r>
              <a:rPr dirty="0" sz="2600" b="1">
                <a:solidFill>
                  <a:srgbClr val="ff0000"/>
                </a:solidFill>
                <a:latin typeface="SFOEUK+TrebuchetMS-Bold"/>
                <a:cs typeface="SFOEUK+TrebuchetMS-Bold"/>
              </a:rPr>
              <a:t>СЛЕТ</a:t>
            </a:r>
          </a:p>
          <a:p>
            <a:pPr marL="0" marR="0">
              <a:lnSpc>
                <a:spcPts val="3751"/>
              </a:lnSpc>
              <a:spcBef>
                <a:spcPts val="543"/>
              </a:spcBef>
              <a:spcAft>
                <a:spcPts val="0"/>
              </a:spcAft>
            </a:pPr>
            <a:r>
              <a:rPr dirty="0" sz="3600" b="1">
                <a:solidFill>
                  <a:srgbClr val="00b0f0"/>
                </a:solidFill>
                <a:latin typeface="SFOEUK+TrebuchetMS-Bold"/>
                <a:cs typeface="SFOEUK+TrebuchetMS-Bold"/>
              </a:rPr>
              <a:t>«ДОРОГАМИ</a:t>
            </a:r>
            <a:r>
              <a:rPr dirty="0" sz="3600" b="1">
                <a:solidFill>
                  <a:srgbClr val="00b0f0"/>
                </a:solidFill>
                <a:latin typeface="SFOEUK+TrebuchetMS-Bold"/>
                <a:cs typeface="SFOEUK+TrebuchetMS-Bold"/>
              </a:rPr>
              <a:t> </a:t>
            </a:r>
            <a:r>
              <a:rPr dirty="0" sz="3600" b="1">
                <a:solidFill>
                  <a:srgbClr val="00b0f0"/>
                </a:solidFill>
                <a:latin typeface="SFOEUK+TrebuchetMS-Bold"/>
                <a:cs typeface="SFOEUK+TrebuchetMS-Bold"/>
              </a:rPr>
              <a:t>ВОЙНЫ»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17004" y="2716300"/>
            <a:ext cx="287952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8804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PNEOG+Arial-BoldMT"/>
                <a:cs typeface="JPNEOG+Arial-BoldMT"/>
              </a:rPr>
              <a:t>Эмоцийꢀ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PNEOG+Arial-BoldMT"/>
                <a:cs typeface="JPNEOG+Arial-BoldMT"/>
              </a:rPr>
              <a:t>взлетꢀдаётꢀ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25276" y="3691660"/>
            <a:ext cx="3170386" cy="3104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5742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PNEOG+Arial-BoldMT"/>
                <a:cs typeface="JPNEOG+Arial-BoldMT"/>
              </a:rPr>
              <a:t>турслет!</a:t>
            </a:r>
          </a:p>
          <a:p>
            <a:pPr marL="540010" marR="0">
              <a:lnSpc>
                <a:spcPts val="2917"/>
              </a:lnSpc>
              <a:spcBef>
                <a:spcPts val="451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Живетꢀиꢀ</a:t>
            </a:r>
          </a:p>
          <a:p>
            <a:pPr marL="173421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здравствуетꢀ</a:t>
            </a:r>
          </a:p>
          <a:p>
            <a:pPr marL="420451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турслетꢀ–ꢀ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удивительноеꢀ</a:t>
            </a:r>
          </a:p>
          <a:p>
            <a:pPr marL="594022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иꢀяркоеꢀ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70904" y="6306109"/>
            <a:ext cx="216103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событие.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1612" y="326255"/>
            <a:ext cx="6534823" cy="1851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FOEUK+TrebuchetMS-Bold"/>
                <a:cs typeface="SFOEUK+TrebuchetMS-Bold"/>
              </a:rPr>
              <a:t>АКЦИЯ</a:t>
            </a:r>
            <a:r>
              <a:rPr dirty="0" sz="3200" b="1">
                <a:solidFill>
                  <a:srgbClr val="ff0000"/>
                </a:solidFill>
                <a:latin typeface="SFOEUK+TrebuchetMS-Bold"/>
                <a:cs typeface="SFOEUK+TrebuchetMS-Bold"/>
              </a:rPr>
              <a:t> </a:t>
            </a: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«ГОЛУБЬ</a:t>
            </a: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 </a:t>
            </a: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МИРА»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или</a:t>
            </a: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 </a:t>
            </a: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«</a:t>
            </a:r>
            <a:r>
              <a:rPr dirty="0" sz="3600" b="1">
                <a:solidFill>
                  <a:srgbClr val="00b0f0"/>
                </a:solidFill>
                <a:latin typeface="SFOEUK+TrebuchetMS-Bold"/>
                <a:cs typeface="SFOEUK+TrebuchetMS-Bold"/>
              </a:rPr>
              <a:t>ЧАС</a:t>
            </a:r>
            <a:r>
              <a:rPr dirty="0" sz="3600" b="1">
                <a:solidFill>
                  <a:srgbClr val="00b0f0"/>
                </a:solidFill>
                <a:latin typeface="SFOEUK+TrebuchetMS-Bold"/>
                <a:cs typeface="SFOEUK+TrebuchetMS-Bold"/>
              </a:rPr>
              <a:t> </a:t>
            </a:r>
            <a:r>
              <a:rPr dirty="0" sz="3600" b="1">
                <a:solidFill>
                  <a:srgbClr val="00b0f0"/>
                </a:solidFill>
                <a:latin typeface="SFOEUK+TrebuchetMS-Bold"/>
                <a:cs typeface="SFOEUK+TrebuchetMS-Bold"/>
              </a:rPr>
              <a:t>ДУХОВНОСТИ</a:t>
            </a:r>
            <a:r>
              <a:rPr dirty="0" sz="4000" b="1">
                <a:solidFill>
                  <a:srgbClr val="00b0f0"/>
                </a:solidFill>
                <a:latin typeface="SFOEUK+TrebuchetMS-Bold"/>
                <a:cs typeface="SFOEUK+TrebuchetMS-Bold"/>
              </a:rPr>
              <a:t>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9741" y="1790052"/>
            <a:ext cx="438765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SFOEUK+TrebuchetMS-Bold"/>
                <a:cs typeface="SFOEUK+TrebuchetMS-Bold"/>
              </a:rPr>
              <a:t>Цель</a:t>
            </a: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ꢀ</a:t>
            </a:r>
            <a:r>
              <a:rPr dirty="0" sz="3200" b="1">
                <a:solidFill>
                  <a:srgbClr val="ff0000"/>
                </a:solidFill>
                <a:latin typeface="JPNEOG+Arial-BoldMT"/>
                <a:cs typeface="JPNEOG+Arial-BoldMT"/>
              </a:rPr>
              <a:t>нашейꢀакцииꢀ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41741" y="1917746"/>
            <a:ext cx="147860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создание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33018" y="2189983"/>
            <a:ext cx="6642819" cy="21087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76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единого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Духовного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пространства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на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основе</a:t>
            </a:r>
          </a:p>
          <a:p>
            <a:pPr marL="202455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сохранения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памяти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победы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над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фашизмом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в</a:t>
            </a:r>
          </a:p>
          <a:p>
            <a:pPr marL="11824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Великой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Отечественной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войне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1941-1945,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мир</a:t>
            </a:r>
          </a:p>
          <a:p>
            <a:pPr marL="43854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во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всем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мире,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жизнь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без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горьких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слез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утрат,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без</a:t>
            </a:r>
          </a:p>
          <a:p>
            <a:pPr marL="255624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разрухи,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без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чувства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постоянной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опасности,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счастливые,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радостные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улыбки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детей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и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матерей</a:t>
            </a:r>
          </a:p>
          <a:p>
            <a:pPr marL="2027919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всей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EVPTIQ+ArialMT"/>
                <a:cs typeface="EVPTIQ+ArialMT"/>
              </a:rPr>
              <a:t>планеты.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45250" y="354020"/>
            <a:ext cx="5029825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1354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СЛЕТꢀ</a:t>
            </a:r>
          </a:p>
          <a:p>
            <a:pPr marL="435867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ПРАВОСЛАВНОЙꢀ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JPNEOG+Arial-BoldMT"/>
                <a:cs typeface="JPNEOG+Arial-BoldMT"/>
              </a:rPr>
              <a:t>МОЛОДЕЖИꢀꢀКУБАНИ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0863" y="172762"/>
            <a:ext cx="424537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262626"/>
                </a:solidFill>
                <a:latin typeface="JPNEOG+Arial-BoldMT"/>
                <a:cs typeface="JPNEOG+Arial-BoldMT"/>
              </a:rPr>
              <a:t>Свеча</a:t>
            </a:r>
            <a:r>
              <a:rPr dirty="0" sz="4000" spc="-26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262626"/>
                </a:solidFill>
                <a:latin typeface="JPNEOG+Arial-BoldMT"/>
                <a:cs typeface="JPNEOG+Arial-BoldMT"/>
              </a:rPr>
              <a:t>памяти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98487" y="814351"/>
            <a:ext cx="2524100" cy="1586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НЕБОꢀНАДꢀ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КУБАНЬЮꢀ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62626"/>
                </a:solidFill>
                <a:latin typeface="JPNEOG+Arial-BoldMT"/>
                <a:cs typeface="JPNEOG+Arial-BoldMT"/>
              </a:rPr>
              <a:t>(АВТОП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79109" y="64746"/>
            <a:ext cx="3854915" cy="1756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43930" marR="0">
              <a:lnSpc>
                <a:spcPts val="32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262626"/>
                </a:solidFill>
                <a:latin typeface="JPNEOG+Arial-BoldMT"/>
                <a:cs typeface="JPNEOG+Arial-BoldMT"/>
              </a:rPr>
              <a:t>Военно-</a:t>
            </a:r>
          </a:p>
          <a:p>
            <a:pPr marL="0" marR="0">
              <a:lnSpc>
                <a:spcPts val="2976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262626"/>
                </a:solidFill>
                <a:latin typeface="JPNEOG+Arial-BoldMT"/>
                <a:cs typeface="JPNEOG+Arial-BoldMT"/>
              </a:rPr>
              <a:t>патриотическийꢀ</a:t>
            </a:r>
          </a:p>
          <a:p>
            <a:pPr marL="1801105" marR="0">
              <a:lnSpc>
                <a:spcPts val="29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262626"/>
                </a:solidFill>
                <a:latin typeface="JPNEOG+Arial-BoldMT"/>
                <a:cs typeface="JPNEOG+Arial-BoldMT"/>
              </a:rPr>
              <a:t>лагерьꢀ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74168" y="1198602"/>
            <a:ext cx="2938524" cy="1000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b="1">
                <a:solidFill>
                  <a:srgbClr val="262626"/>
                </a:solidFill>
                <a:latin typeface="JPNEOG+Arial-BoldMT"/>
                <a:cs typeface="JPNEOG+Arial-BoldMT"/>
              </a:rPr>
              <a:t>"Бородино"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1070" y="1412090"/>
            <a:ext cx="260721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В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 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Можайском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 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районе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1070" y="1686410"/>
            <a:ext cx="397952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Подмосковья,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непосредственно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 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на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 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территории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музея-заповедника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 </a:t>
            </a:r>
            <a:r>
              <a:rPr dirty="0" sz="1800">
                <a:solidFill>
                  <a:srgbClr val="222222"/>
                </a:solidFill>
                <a:latin typeface="EVPTIQ+ArialMT"/>
                <a:cs typeface="EVPTIQ+ArialMT"/>
              </a:rPr>
              <a:t>Бородино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2023-05-05T14:54:07-07:00</dcterms:modified>
</cp:coreProperties>
</file>