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6" r:id="rId2"/>
    <p:sldId id="259" r:id="rId3"/>
    <p:sldId id="260" r:id="rId4"/>
    <p:sldId id="267" r:id="rId5"/>
    <p:sldId id="277" r:id="rId6"/>
    <p:sldId id="261" r:id="rId7"/>
    <p:sldId id="269" r:id="rId8"/>
    <p:sldId id="278" r:id="rId9"/>
    <p:sldId id="262" r:id="rId10"/>
    <p:sldId id="272" r:id="rId11"/>
    <p:sldId id="263" r:id="rId12"/>
    <p:sldId id="281" r:id="rId13"/>
    <p:sldId id="283" r:id="rId14"/>
    <p:sldId id="288" r:id="rId15"/>
    <p:sldId id="282" r:id="rId16"/>
    <p:sldId id="284" r:id="rId17"/>
    <p:sldId id="287" r:id="rId18"/>
    <p:sldId id="286" r:id="rId19"/>
    <p:sldId id="279" r:id="rId20"/>
    <p:sldId id="265" r:id="rId21"/>
    <p:sldId id="285" r:id="rId22"/>
    <p:sldId id="280" r:id="rId23"/>
    <p:sldId id="258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00"/>
    <a:srgbClr val="CC6600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6D036-69DC-47AD-B1BB-2AFA1AC00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F7A741-8B49-4080-A337-8913CAE64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F4A4E-CA0E-40DC-98B2-BA90F54B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52C0D-9D48-4F9E-88CF-019C7599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2FB0F-C84D-4B30-A701-113BD84E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A3DC0-52DD-4BD8-8A0E-24876F67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AF360-4C84-48CD-8EAC-EB2E7C47D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9E8D6-A4E0-4442-A4BD-D4065DFA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61830-3C6E-4867-AEA7-20664FA2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F4247-0723-4090-B12C-434E1FE6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7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AF2E8-5B63-4C20-94A4-8D1B88763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CB03A0-03CA-4468-8C86-C1C942558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78BF0-2441-412E-9435-78891473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4A8A6-9EAC-4206-B81B-D21EC243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028D1-0EE3-4145-AE4E-412BA3B4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EE775-81A1-4683-9A25-365BE2B9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1342A-7436-406B-8ADB-284BF1D0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F6180-5793-4356-AD7D-48C6E05E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46BBC-424B-428C-8C65-A41D2A33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3800D-C9DB-4348-B9C6-FC530C9C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549A7-9149-4AF0-8A33-077CE4AC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7B01B-6A8B-4666-A3CD-6D76ED1B3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967C1-E527-46D3-B83A-140F8AE3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4734E-AF0A-4253-BF7C-6D8AFCB1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9310F-F789-40E1-8B61-2A1B31DC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AA388-D7CB-4E11-BC76-9C4233C3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0C3A2-7DE0-415E-863D-FEF3C1C24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D58000-89E6-4CC7-9A2C-9328167D7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7CC62-89BB-41E3-AD5D-014E41A7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4BBF98-D6E7-4F8A-A30D-4F91369B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CAC4F-29DF-440B-BD91-9865C3FB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B480-E8AE-409E-B9FE-84482FD9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8D429-CEE3-4EC7-B5B6-069691F2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5677A-708E-43AD-9A77-FE985B488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171255-DE11-4323-ABAC-BDA37907B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FF3934-E706-47AF-B0A4-709F3572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AF7BE-688F-4762-8243-B99F7A21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B53562-6D6E-4712-893D-C0B2E3DA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36D522-8FF7-4395-BD6B-41A07E9D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8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7C5B-17AE-4687-BD80-76250D92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385FD-A65E-454C-A7FB-1DC2FE81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E3898-8302-45F4-8500-ED166FCD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00596B-5F9B-4BFB-9461-546FA809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1D5141-66AB-4F8F-93AE-5850704B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C22EFE-785D-491F-9916-DFBF1C9D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F5C335-F14F-49E0-B303-E38A8266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37A56-5090-447C-89E7-02099FE3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C29EF-D057-40DF-9F7A-447178A4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C6246E-1312-4B60-A921-80F5D5AD6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9F5D00-1DCB-4941-A715-06755625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89B6E-12F3-4477-B7EF-C4FA2882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5669C-07EB-4B89-A74C-4662D6D0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AEAD8-9BEC-4673-BB43-E1CCD56F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6CD550-1F2F-435C-A159-77D6FB527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0999F-63EF-49D9-90AA-1C5240C64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DFE138-873B-46BE-81F8-37A7CDD1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45EFD6-5197-4DFF-8294-F34A755B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95BD8-EA24-4E33-B184-8562873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9A546-9641-47FC-833D-E51A8123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54121-B4FC-47AC-B8DB-F2683D4B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B3DCE-4D51-4AAD-AC90-7B900739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5E07-D4DD-4D33-8664-46D0BA76EDA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561C1-39EC-4AF1-B121-97F37D20A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F7F20-4A9B-4848-AC76-C0D68EC7E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5704-A0FD-455D-88EC-BB0B3627B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7D413-EFF7-4DBD-8D90-798E8C716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642EB-DE8E-4C97-896F-09D4E12A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1920"/>
            <a:ext cx="9144000" cy="2387600"/>
          </a:xfrm>
        </p:spPr>
        <p:txBody>
          <a:bodyPr>
            <a:noAutofit/>
          </a:bodyPr>
          <a:lstStyle/>
          <a:p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 молодежи через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внеурочной деятельности военно-патриотического движения учащихся «Юнармия»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E09F4-911D-43AD-905F-89FED77F7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42" y="0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4C99BF-7335-427F-9D36-D6499B725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70" y="4051722"/>
            <a:ext cx="2667524" cy="2667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F44B3-2183-4A9A-AD8B-355E260533FD}"/>
              </a:ext>
            </a:extLst>
          </p:cNvPr>
          <p:cNvSpPr txBox="1"/>
          <p:nvPr/>
        </p:nvSpPr>
        <p:spPr>
          <a:xfrm>
            <a:off x="2327975" y="632655"/>
            <a:ext cx="7089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№76 имени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4-го Гвардейского Кубанского Казачьего Кавалерийского корпуса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67811-C696-4561-A85B-221564718ADB}"/>
              </a:ext>
            </a:extLst>
          </p:cNvPr>
          <p:cNvSpPr txBox="1"/>
          <p:nvPr/>
        </p:nvSpPr>
        <p:spPr>
          <a:xfrm>
            <a:off x="611682" y="4094152"/>
            <a:ext cx="4099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В.В.,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МАОУ СОШ №76, классный руководитель класса «Юнармия»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Шишов А.Л.,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МАОУ СОШ №76, руководитель кружка «Юнармия»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3528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6ACDD-6BD8-4355-901D-BD19B10C7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9DC5C-AA43-4EBD-AB46-8A60F224B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" y="2083949"/>
            <a:ext cx="5186221" cy="389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E0BE0-C86D-4A57-B3A6-16D1EF95B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290823"/>
            <a:ext cx="2474218" cy="1649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DA79D-B453-4B8E-A4CF-9A58BA372D8A}"/>
              </a:ext>
            </a:extLst>
          </p:cNvPr>
          <p:cNvSpPr txBox="1"/>
          <p:nvPr/>
        </p:nvSpPr>
        <p:spPr>
          <a:xfrm>
            <a:off x="609141" y="6120798"/>
            <a:ext cx="4602350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«Без срока давности»,12 февраля, 2023г.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4B228-FC3D-4DBC-A67D-0C950724583F}"/>
              </a:ext>
            </a:extLst>
          </p:cNvPr>
          <p:cNvSpPr txBox="1"/>
          <p:nvPr/>
        </p:nvSpPr>
        <p:spPr>
          <a:xfrm>
            <a:off x="6006515" y="5383844"/>
            <a:ext cx="5331587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Торжественная линейка, посвященная 80-летию освобождения г. Краснодара от немецко-фашистских захватчиков, детский сад №206,10 февраля, 2023г.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251277-4CBE-4F57-9BF5-A90A0FC30E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 t="88"/>
          <a:stretch/>
        </p:blipFill>
        <p:spPr>
          <a:xfrm>
            <a:off x="4230363" y="1940817"/>
            <a:ext cx="5145510" cy="358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A1759B-69E8-47D1-900A-37B217BE2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63" y="2616351"/>
            <a:ext cx="4164037" cy="277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41C37-F544-4F9A-9DC8-6497176AACA9}"/>
              </a:ext>
            </a:extLst>
          </p:cNvPr>
          <p:cNvSpPr txBox="1"/>
          <p:nvPr/>
        </p:nvSpPr>
        <p:spPr>
          <a:xfrm>
            <a:off x="2804263" y="543379"/>
            <a:ext cx="9133462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5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Социально-значимые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14233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FB18C7-3EAE-4FFB-8AEC-943500F4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" y="0"/>
            <a:ext cx="12185552" cy="685096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F7650D7-61F2-475B-914F-EF3D74D8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628"/>
            <a:ext cx="10852052" cy="3968335"/>
          </a:xfrm>
        </p:spPr>
        <p:txBody>
          <a:bodyPr/>
          <a:lstStyle/>
          <a:p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вырабатывают у воспитанников чувственное мироощущение и воспитывают любовь к своей малой Родине. 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«Историко-краеведческая деятельность»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важнейшим направлением в деятельности отряда «Юнармия» в МАОУ СОШ №76. Изучение истории и географии государства и родного края является главной задачей всего движения в целом.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A74E5-11AE-4A84-837E-9E6BA3B49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4" y="489125"/>
            <a:ext cx="2412588" cy="1608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C105A-8483-4850-BE83-042DD187986B}"/>
              </a:ext>
            </a:extLst>
          </p:cNvPr>
          <p:cNvSpPr txBox="1"/>
          <p:nvPr/>
        </p:nvSpPr>
        <p:spPr>
          <a:xfrm>
            <a:off x="3038622" y="970408"/>
            <a:ext cx="879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«Историко-краеведческая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353642492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2B853-A469-41F4-9321-8A98A10B3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73158-2710-4DC3-B59A-19F86E19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58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«Экскурсии в города-герои»</a:t>
            </a:r>
            <a:br>
              <a:rPr dirty="0" lang="ru-RU"/>
            </a:br>
            <a:endParaRPr dirty="0"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A38567-F2B2-4697-ADE7-93C646C842E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0" y="2751255"/>
            <a:ext cx="3755617" cy="348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F6AB9B-828F-44FA-AF0F-BF9BDDB04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B6DBF5-ECBF-4F8A-869F-89B37A7144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/>
          <a:stretch/>
        </p:blipFill>
        <p:spPr>
          <a:xfrm>
            <a:off x="4001014" y="2183367"/>
            <a:ext cx="3382232" cy="416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85463-B808-4F57-BCED-51F7CB16F184}"/>
              </a:ext>
            </a:extLst>
          </p:cNvPr>
          <p:cNvSpPr txBox="1"/>
          <p:nvPr/>
        </p:nvSpPr>
        <p:spPr>
          <a:xfrm>
            <a:off x="3061220" y="6335267"/>
            <a:ext cx="5727273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Город-герой Новороссийск, 7 мая, 2022г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3E8C5A-7A70-4E40-B85F-743C55EEB1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l="62" r="19"/>
          <a:stretch/>
        </p:blipFill>
        <p:spPr>
          <a:xfrm>
            <a:off x="7493503" y="2468005"/>
            <a:ext cx="4256740" cy="387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E73D4-B805-45F8-98CF-F75709B44EE6}"/>
              </a:ext>
            </a:extLst>
          </p:cNvPr>
          <p:cNvSpPr txBox="1"/>
          <p:nvPr/>
        </p:nvSpPr>
        <p:spPr>
          <a:xfrm>
            <a:off x="3690911" y="1577194"/>
            <a:ext cx="4467890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Мемориал «Малая земля»</a:t>
            </a:r>
          </a:p>
        </p:txBody>
      </p:sp>
    </p:spTree>
    <p:extLst>
      <p:ext uri="{BB962C8B-B14F-4D97-AF65-F5344CB8AC3E}">
        <p14:creationId xmlns:p14="http://schemas.microsoft.com/office/powerpoint/2010/main" val="3931680243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05166C-E682-48F4-B260-F3FA9614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3F573-ADE3-4950-A4BB-9E814AAA761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t="33"/>
          <a:stretch/>
        </p:blipFill>
        <p:spPr>
          <a:xfrm>
            <a:off x="735895" y="1517127"/>
            <a:ext cx="4059127" cy="396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A3CD5-8D2A-4E99-9C91-11BF55117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6" y="-67331"/>
            <a:ext cx="2447778" cy="1632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E871D-1139-44C9-8350-6BD03D5763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l="53" r="80" t="79"/>
          <a:stretch/>
        </p:blipFill>
        <p:spPr>
          <a:xfrm>
            <a:off x="5086165" y="801595"/>
            <a:ext cx="6823545" cy="449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F3C08-AEA0-4019-999B-CB8F367CB541}"/>
              </a:ext>
            </a:extLst>
          </p:cNvPr>
          <p:cNvSpPr txBox="1"/>
          <p:nvPr/>
        </p:nvSpPr>
        <p:spPr>
          <a:xfrm>
            <a:off x="5171964" y="5481612"/>
            <a:ext cx="6728893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Мемориальный комплекс «Долина смерти»</a:t>
            </a:r>
          </a:p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Памятник «Взрыв», п. Мысхако, 13 мая, 2022г.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309EB-0134-47C8-8ADA-28EC3C008701}"/>
              </a:ext>
            </a:extLst>
          </p:cNvPr>
          <p:cNvSpPr txBox="1"/>
          <p:nvPr/>
        </p:nvSpPr>
        <p:spPr>
          <a:xfrm>
            <a:off x="1195755" y="5481612"/>
            <a:ext cx="520698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Макет карты-схемы </a:t>
            </a:r>
          </a:p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боев на Малой Земле</a:t>
            </a:r>
          </a:p>
        </p:txBody>
      </p:sp>
    </p:spTree>
    <p:extLst>
      <p:ext uri="{BB962C8B-B14F-4D97-AF65-F5344CB8AC3E}">
        <p14:creationId xmlns:p14="http://schemas.microsoft.com/office/powerpoint/2010/main" val="294984788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4565A-971B-460A-ADDE-86BC45955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2221BE-B9CF-43FF-AA9F-6677F098A511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116689"/>
            <a:ext cx="6133511" cy="460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1F309-4A23-4E95-9CAC-9D1BE0510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38" y="0"/>
            <a:ext cx="2510298" cy="1674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4F4230-2EB3-4DCF-9784-B4D605E321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l="16"/>
          <a:stretch/>
        </p:blipFill>
        <p:spPr>
          <a:xfrm>
            <a:off x="6824075" y="1819212"/>
            <a:ext cx="4883535" cy="494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A4D50-AF5A-40F9-82EA-C134F546A50C}"/>
              </a:ext>
            </a:extLst>
          </p:cNvPr>
          <p:cNvSpPr txBox="1"/>
          <p:nvPr/>
        </p:nvSpPr>
        <p:spPr>
          <a:xfrm>
            <a:off x="1120231" y="4716823"/>
            <a:ext cx="5497670" cy="193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Мемориальная экспозиция </a:t>
            </a:r>
          </a:p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«Оружие и боевая техника периода Великой Отечественной войны </a:t>
            </a:r>
          </a:p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1941-1945гг.» г. Новороссийск , </a:t>
            </a:r>
          </a:p>
          <a:p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май 2022г.</a:t>
            </a:r>
          </a:p>
        </p:txBody>
      </p:sp>
    </p:spTree>
    <p:extLst>
      <p:ext uri="{BB962C8B-B14F-4D97-AF65-F5344CB8AC3E}">
        <p14:creationId xmlns:p14="http://schemas.microsoft.com/office/powerpoint/2010/main" val="133752416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0916F-D9D5-438C-B5BF-257A9E8B1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967B7-DC4E-4582-AC7E-A3D3ECC3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66" y="2716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Исторический парк </a:t>
            </a:r>
            <a:b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«Россия-моя история»</a:t>
            </a:r>
            <a:br>
              <a:rPr dirty="0" lang="ru-RU"/>
            </a:br>
            <a:endParaRPr dirty="0"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24632-575B-410A-91BC-1A580EA98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6" y="60764"/>
            <a:ext cx="2489204" cy="165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419A0-C029-47B8-B793-311B7BEDD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 t="162"/>
          <a:stretch/>
        </p:blipFill>
        <p:spPr>
          <a:xfrm>
            <a:off x="5372502" y="1261013"/>
            <a:ext cx="6272456" cy="401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52E14B-5422-48D1-B9A1-6278B42593D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t="101"/>
          <a:stretch/>
        </p:blipFill>
        <p:spPr>
          <a:xfrm>
            <a:off x="830648" y="1597200"/>
            <a:ext cx="4535558" cy="452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79991-F3CC-4349-BB35-FC00CCF81487}"/>
              </a:ext>
            </a:extLst>
          </p:cNvPr>
          <p:cNvSpPr txBox="1"/>
          <p:nvPr/>
        </p:nvSpPr>
        <p:spPr>
          <a:xfrm>
            <a:off x="1762078" y="6071586"/>
            <a:ext cx="8844962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Выставка «От великих потрясений к Великой Победе .</a:t>
            </a:r>
          </a:p>
          <a:p>
            <a:pPr algn="ctr"/>
            <a:r>
              <a:rPr b="1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Россия-моя история»24 сентября, 2022г.</a:t>
            </a:r>
          </a:p>
        </p:txBody>
      </p:sp>
    </p:spTree>
    <p:extLst>
      <p:ext uri="{BB962C8B-B14F-4D97-AF65-F5344CB8AC3E}">
        <p14:creationId xmlns:p14="http://schemas.microsoft.com/office/powerpoint/2010/main" val="4278300402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67C4E-C1F7-4E9A-9516-2A3042A4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4579AD-86A4-499F-9442-DBD7C09D1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" l="87" r="70" t="108"/>
          <a:stretch/>
        </p:blipFill>
        <p:spPr>
          <a:xfrm>
            <a:off x="239218" y="1518826"/>
            <a:ext cx="4951445" cy="325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1F9D2-6A6F-4793-A11E-2DDE47A3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009" y="559440"/>
            <a:ext cx="8102991" cy="1325563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 sz="3900">
                <a:latin charset="0" panose="02020603050405020304" pitchFamily="18" typeface="Times New Roman"/>
                <a:cs charset="0" panose="02020603050405020304" pitchFamily="18" typeface="Times New Roman"/>
              </a:rPr>
              <a:t>Краснодарский государственный историко-археологический музей заповедник им.Е.Д.Фелицина</a:t>
            </a:r>
            <a:b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2BA927-3C15-445B-A14C-060D1C08C88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l="69" r="15" t="128"/>
          <a:stretch/>
        </p:blipFill>
        <p:spPr>
          <a:xfrm>
            <a:off x="5429881" y="1571580"/>
            <a:ext cx="6457386" cy="435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A7C5B-9C1B-46BD-8E34-4D886A9BB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8" y="0"/>
            <a:ext cx="2278966" cy="1519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CB953-0C99-40B7-AF02-667EE69D7E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/>
          <a:stretch/>
        </p:blipFill>
        <p:spPr>
          <a:xfrm>
            <a:off x="763154" y="3841530"/>
            <a:ext cx="4974897" cy="299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A56440-E763-4B95-9FEB-6F264E4293EA}"/>
              </a:ext>
            </a:extLst>
          </p:cNvPr>
          <p:cNvSpPr txBox="1"/>
          <p:nvPr/>
        </p:nvSpPr>
        <p:spPr>
          <a:xfrm>
            <a:off x="5689011" y="6028158"/>
            <a:ext cx="5939126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Выставка «Кубань в годы Великой </a:t>
            </a:r>
          </a:p>
          <a:p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Отечественной войны 1941-1945», 9 ноября 2022г.</a:t>
            </a:r>
          </a:p>
        </p:txBody>
      </p:sp>
    </p:spTree>
    <p:extLst>
      <p:ext uri="{BB962C8B-B14F-4D97-AF65-F5344CB8AC3E}">
        <p14:creationId xmlns:p14="http://schemas.microsoft.com/office/powerpoint/2010/main" val="1910375126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36ED2C-AB9E-4A91-81B3-F8BF6A61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FF1AF3-3883-44AC-9356-EB037451BD0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 t="202"/>
          <a:stretch/>
        </p:blipFill>
        <p:spPr>
          <a:xfrm>
            <a:off x="518489" y="2841674"/>
            <a:ext cx="5283303" cy="303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F56C0-24BA-48AC-94D9-79BBA6FA1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57497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DB95B1-3D73-46F1-830E-C779A855C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" t="133"/>
          <a:stretch/>
        </p:blipFill>
        <p:spPr>
          <a:xfrm>
            <a:off x="6096000" y="2810566"/>
            <a:ext cx="5161524" cy="303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3CE5A-FAB9-40F4-8EB2-98AA8A94857B}"/>
              </a:ext>
            </a:extLst>
          </p:cNvPr>
          <p:cNvSpPr txBox="1"/>
          <p:nvPr/>
        </p:nvSpPr>
        <p:spPr>
          <a:xfrm flipH="1">
            <a:off x="1095008" y="1798989"/>
            <a:ext cx="10747717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Исследование боевого пути 4-го Гвардейского Кубанского Казачьего Кавалерийского корпуса и открытие памятного знака казакам-героям  Великой Отечественной войны </a:t>
            </a:r>
          </a:p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на берегу р. Кубань, около </a:t>
            </a:r>
            <a:r>
              <a:rPr dirty="0" err="1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х.Маевский</a:t>
            </a:r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7F486-84CE-45D2-BD81-29F7CFBA8727}"/>
              </a:ext>
            </a:extLst>
          </p:cNvPr>
          <p:cNvSpPr txBox="1"/>
          <p:nvPr/>
        </p:nvSpPr>
        <p:spPr>
          <a:xfrm>
            <a:off x="-667075" y="5999650"/>
            <a:ext cx="1352615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10.09.2021г. Памятник был установлен участниками сетевого сообщества</a:t>
            </a:r>
          </a:p>
          <a:p>
            <a:pPr algn="ctr"/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( МАОУ СОШ №76, МБОУ ООШ №11 х.Маевский, МБОУ СОШ №68МБОУ ДО ГДЮСШ г. Краснодар)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86495-C98D-4D3F-A3A8-4A5818500043}"/>
              </a:ext>
            </a:extLst>
          </p:cNvPr>
          <p:cNvSpPr txBox="1"/>
          <p:nvPr/>
        </p:nvSpPr>
        <p:spPr>
          <a:xfrm>
            <a:off x="3249638" y="202606"/>
            <a:ext cx="8942362" cy="16927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 «Проектная и поисково-исследовательская деятельность»</a:t>
            </a:r>
          </a:p>
          <a:p>
            <a:pPr algn="ctr"/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Цель: в рамках внеурочной деятельности ФГОС осуществляется обучение юнармейцев военной археологии, музейному делу. </a:t>
            </a:r>
          </a:p>
        </p:txBody>
      </p:sp>
    </p:spTree>
    <p:extLst>
      <p:ext uri="{BB962C8B-B14F-4D97-AF65-F5344CB8AC3E}">
        <p14:creationId xmlns:p14="http://schemas.microsoft.com/office/powerpoint/2010/main" val="3852855941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524B70-7282-4F85-BB3C-A7BA96E80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62"/>
            <a:ext cx="12192000" cy="68816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3AF6E-EF8C-4921-8F09-A1B8A239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99" y="2942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«Кружковая работа, диспуты»</a:t>
            </a:r>
            <a:b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руководитель кружка  </a:t>
            </a:r>
            <a:r>
              <a:rPr b="1" dirty="0" lang="ru-RU" sz="3000">
                <a:latin charset="0" panose="02020603050405020304" pitchFamily="18" typeface="Times New Roman"/>
                <a:cs charset="0" panose="02020603050405020304" pitchFamily="18" typeface="Times New Roman"/>
              </a:rPr>
              <a:t>Шишов Андрей Леонидович</a:t>
            </a:r>
            <a:b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b="1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499C3-28A6-4E38-9BFE-C5585328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" y="-23663"/>
            <a:ext cx="2527694" cy="1685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2697E7-1362-4279-A5E0-933BFADE94A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 l="46" r="34" t="111"/>
          <a:stretch/>
        </p:blipFill>
        <p:spPr>
          <a:xfrm>
            <a:off x="7931160" y="2489656"/>
            <a:ext cx="3896287" cy="294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A8393-852F-4313-A6D8-1B0658AD138F}"/>
              </a:ext>
            </a:extLst>
          </p:cNvPr>
          <p:cNvSpPr txBox="1"/>
          <p:nvPr/>
        </p:nvSpPr>
        <p:spPr>
          <a:xfrm>
            <a:off x="6208727" y="5622678"/>
            <a:ext cx="4258017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«Огневая подготовка»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8E723-5C06-4B33-86C3-8B37651DF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l="50" r="34"/>
          <a:stretch/>
        </p:blipFill>
        <p:spPr>
          <a:xfrm>
            <a:off x="4035778" y="2514989"/>
            <a:ext cx="4258017" cy="315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CCCE01-4FE0-4E74-8312-D821D70597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t="59"/>
          <a:stretch/>
        </p:blipFill>
        <p:spPr>
          <a:xfrm>
            <a:off x="101856" y="2427392"/>
            <a:ext cx="4380334" cy="305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FC744-08E1-4D7B-9DD6-2CA79E2ED96A}"/>
              </a:ext>
            </a:extLst>
          </p:cNvPr>
          <p:cNvSpPr txBox="1"/>
          <p:nvPr/>
        </p:nvSpPr>
        <p:spPr>
          <a:xfrm>
            <a:off x="154182" y="5392874"/>
            <a:ext cx="5791200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Изучение истории возникновения Вооруженных сил России, воинских званий и военной формы одежды, видов оружия, знаменательных даты и побед русского войска.</a:t>
            </a:r>
            <a:endParaRPr b="1" dirty="0" lang="ru-RU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EDED-FFF9-4155-8302-D4F11B6BD4AB}"/>
              </a:ext>
            </a:extLst>
          </p:cNvPr>
          <p:cNvSpPr txBox="1"/>
          <p:nvPr/>
        </p:nvSpPr>
        <p:spPr>
          <a:xfrm>
            <a:off x="957943" y="1413526"/>
            <a:ext cx="10914743" cy="166199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Цель: изучить военно-патриотического наследия России: историю возникновения Вооруженных сил России, воинские звания и военную форму одежды, виды оружия, обучить навыкам использования оружия, знаменательные даты и победы русского войска. </a:t>
            </a:r>
            <a:b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b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499874124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B077F-21D8-4160-9237-DC198C5FC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8A59FD-A1B6-4BCD-87A4-C5AAE80D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211" y="233021"/>
            <a:ext cx="10515600" cy="4351338"/>
          </a:xfrm>
        </p:spPr>
        <p:txBody>
          <a:bodyPr/>
          <a:lstStyle/>
          <a:p>
            <a:pPr algn="ctr" indent="0" marL="0">
              <a:buNone/>
            </a:pPr>
            <a:r>
              <a:rPr b="1" dirty="0" lang="ru-RU" sz="3600">
                <a:latin charset="0" panose="02020603050405020304" pitchFamily="18" typeface="Times New Roman"/>
                <a:cs charset="0" panose="02020603050405020304" pitchFamily="18" typeface="Times New Roman"/>
              </a:rPr>
              <a:t>«Экскурсионная деятельность» </a:t>
            </a:r>
          </a:p>
          <a:p>
            <a:pPr algn="ctr" indent="0" marL="0">
              <a:buNone/>
            </a:pPr>
            <a: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в школьном музее боевой славы  </a:t>
            </a:r>
          </a:p>
          <a:p>
            <a:pPr algn="ctr" indent="0" marL="0">
              <a:buNone/>
            </a:pPr>
            <a:r>
              <a:rPr b="1"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4-го Гвардейского Кубанского Казачьего Кавалерийского  корпуса</a:t>
            </a:r>
            <a:r>
              <a:rPr b="1" dirty="0" i="1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endParaRPr b="1" dirty="0" lang="ru-RU" sz="3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0" marL="0">
              <a:buNone/>
            </a:pPr>
            <a:endParaRPr dirty="0" lang="ru-RU" sz="3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endParaRPr dirty="0"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A63C76-0B87-44DF-B4A7-4DB01E606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"/>
            <a:ext cx="2910316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172037-C251-4A57-AB70-424D35290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2538765"/>
            <a:ext cx="5951470" cy="427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326C77-110B-45F0-8DEF-122F0131A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1" r="114" t="1"/>
          <a:stretch/>
        </p:blipFill>
        <p:spPr>
          <a:xfrm>
            <a:off x="488258" y="2423160"/>
            <a:ext cx="4670733" cy="340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16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5EB379-1691-4C4B-97AB-4EBD90A6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4"/>
            <a:ext cx="12191999" cy="68695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53B84-5258-461D-A30A-80CA0429C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736" y="50226"/>
            <a:ext cx="2397007" cy="1598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7070ABB-E9FA-49C3-8867-F7D877402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710540"/>
            <a:ext cx="11132457" cy="5265592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обоснована тем, что в связи со сложной международной обстановкой необходимо решить проблему патриотического воспитания детей и молодежи.  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том, что: выпускники –«юнармейцы» смогут применить полученные знания и полученный опыт в высших учебных заведениях путём основания новых организаций и участия в различных военно-патриотических, спортивных, интеллектуальных, творческих и туристических мероприятиях на более высоком уровне.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она предлагает комплексный и универсальный подход к работе с участниками движения. Предлагается дифференцированный подход и углубленное изучение каждого направления для дальнейшего определения в выборе гражданской или военной специальности, также она обусловлена внедрением новых видов и форм деятельности в каждом из направлений и подготовке и реализации собственных проектов.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03366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D214D-4C30-4CC5-8D56-0C6ECB2FB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AC0B7-6C37-4629-BBDB-5145138C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70A218-6881-4631-AF0A-C554B4BAC9AC}"/>
              </a:ext>
            </a:extLst>
          </p:cNvPr>
          <p:cNvSpPr/>
          <p:nvPr/>
        </p:nvSpPr>
        <p:spPr>
          <a:xfrm>
            <a:off x="2785404" y="970408"/>
            <a:ext cx="8979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Цель: овладение современными компьютерными технологиями, видео и фоторедакторами, а также дает возможность публикации своих творческих работ в СМИ и сети Интернет.</a:t>
            </a:r>
          </a:p>
          <a:p>
            <a: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- широкий спектр реализации возможностей в отряде говорит о многогранности подходов в творческой деятельности юнармейцев.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AD81C-6938-4C68-AA30-C33AE1A93D52}"/>
              </a:ext>
            </a:extLst>
          </p:cNvPr>
          <p:cNvSpPr txBox="1"/>
          <p:nvPr/>
        </p:nvSpPr>
        <p:spPr>
          <a:xfrm>
            <a:off x="4037992" y="324077"/>
            <a:ext cx="6066212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z="3600">
                <a:latin charset="0" panose="02020603050405020304" pitchFamily="18" typeface="Times New Roman"/>
                <a:cs charset="0" panose="02020603050405020304" pitchFamily="18" typeface="Times New Roman"/>
              </a:rPr>
              <a:t>«Творческая деятельность»</a:t>
            </a:r>
            <a:r>
              <a:rPr dirty="0" lang="ru-RU" sz="3600"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endParaRPr dirty="0" lang="ru-RU" sz="36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A3347A-99F2-4119-8A0C-98AB6C120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" l="9" r="7" t="54"/>
          <a:stretch/>
        </p:blipFill>
        <p:spPr>
          <a:xfrm>
            <a:off x="670232" y="2909400"/>
            <a:ext cx="4480167" cy="302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DCD91F-6402-4481-AABD-33D0230CC420}"/>
              </a:ext>
            </a:extLst>
          </p:cNvPr>
          <p:cNvSpPr txBox="1"/>
          <p:nvPr/>
        </p:nvSpPr>
        <p:spPr>
          <a:xfrm flipH="1">
            <a:off x="553819" y="5933183"/>
            <a:ext cx="5730568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1600">
                <a:latin charset="0" panose="02020603050405020304" pitchFamily="18" typeface="Times New Roman"/>
                <a:cs charset="0" panose="02020603050405020304" pitchFamily="18" typeface="Times New Roman"/>
              </a:rPr>
              <a:t>Просмотр и обсуждение учебных, документальных и художественных фильмов о войне и локальных </a:t>
            </a:r>
          </a:p>
          <a:p>
            <a:r>
              <a:rPr b="1" dirty="0" lang="ru-RU" sz="1600">
                <a:latin charset="0" panose="02020603050405020304" pitchFamily="18" typeface="Times New Roman"/>
                <a:cs charset="0" panose="02020603050405020304" pitchFamily="18" typeface="Times New Roman"/>
              </a:rPr>
              <a:t>военных конфликтах.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4D514A-B8B0-4DF6-A235-FE23C4636B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" l="89" r="86" t="18"/>
          <a:stretch/>
        </p:blipFill>
        <p:spPr>
          <a:xfrm>
            <a:off x="6024149" y="2909400"/>
            <a:ext cx="4866857" cy="331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9DF40-BF7D-4F40-9FB5-F345ED165303}"/>
              </a:ext>
            </a:extLst>
          </p:cNvPr>
          <p:cNvSpPr txBox="1"/>
          <p:nvPr/>
        </p:nvSpPr>
        <p:spPr>
          <a:xfrm>
            <a:off x="5920846" y="6303090"/>
            <a:ext cx="584391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Знакомство учащихся младшей школы  с героями</a:t>
            </a:r>
          </a:p>
        </p:txBody>
      </p:sp>
    </p:spTree>
    <p:extLst>
      <p:ext uri="{BB962C8B-B14F-4D97-AF65-F5344CB8AC3E}">
        <p14:creationId xmlns:p14="http://schemas.microsoft.com/office/powerpoint/2010/main" val="3229048932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198A9-0C43-44CD-84AA-EBCC9FC7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552F1-98AE-4727-AB3C-99F1A26E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16" y="998019"/>
            <a:ext cx="10515600" cy="1325563"/>
          </a:xfrm>
        </p:spPr>
        <p:txBody>
          <a:bodyPr>
            <a:noAutofit/>
          </a:bodyPr>
          <a:lstStyle/>
          <a:p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Городская военно-спортивная игра «Зарница» </a:t>
            </a:r>
            <a:b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( ВСИ «Зарница»)</a:t>
            </a:r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b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24185-7929-4106-8DA7-531826E8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29A974-A845-4A32-AFED-91553142C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/>
          <a:stretch/>
        </p:blipFill>
        <p:spPr>
          <a:xfrm>
            <a:off x="256211" y="2064432"/>
            <a:ext cx="5308209" cy="424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C8682E-C9F7-4E25-9D42-F5F5250E1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53" y="1660800"/>
            <a:ext cx="6458035" cy="485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197303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648B19-C5C6-4574-A00B-87E09B005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92D2770-D56B-4C84-B4EB-7372D51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6" y="166774"/>
            <a:ext cx="8693834" cy="3524580"/>
          </a:xfrm>
        </p:spPr>
        <p:txBody>
          <a:bodyPr/>
          <a:lstStyle/>
          <a:p>
            <a:pPr indent="0" marL="0">
              <a:buNone/>
            </a:pPr>
            <a:endParaRPr dirty="0" lang="ru-RU"/>
          </a:p>
          <a:p>
            <a:pPr indent="0" marL="0">
              <a:buNone/>
            </a:pPr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Юнармейцы, являясь потомками героев ВОВ, гордятся историей своей школы и страны и прикладывают все усилия для того, чтобы доказать, что они чтят и помнят подвиги наших прославленных героев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07A23-571D-4752-9AD1-C01728EB3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"/>
            <a:ext cx="2910316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0DA7B-2235-4FA6-B13C-24CDE9C5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>
          <a:xfrm>
            <a:off x="152400" y="2825568"/>
            <a:ext cx="5528770" cy="391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2C0AF-225A-4630-A156-757432A86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12" y="3011128"/>
            <a:ext cx="5686956" cy="32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80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DDCD4F-20F7-4CBD-B8FD-9B495A09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E616858-962E-49BC-A59B-124E37F2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42" y="2085535"/>
            <a:ext cx="10515600" cy="3388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083A7-97C4-45CF-81EF-B1D982473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"/>
            <a:ext cx="2910316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FBE4D-E2DE-4D1A-9156-B4D45D9ED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87" y="3030890"/>
            <a:ext cx="2819400" cy="281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45C1BB-EA35-4120-81FB-CB62AA351C79}"/>
              </a:ext>
            </a:extLst>
          </p:cNvPr>
          <p:cNvSpPr txBox="1"/>
          <p:nvPr/>
        </p:nvSpPr>
        <p:spPr>
          <a:xfrm>
            <a:off x="2834498" y="5941879"/>
            <a:ext cx="6523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№76 ст. Елизаветинская,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№62</a:t>
            </a:r>
          </a:p>
        </p:txBody>
      </p:sp>
    </p:spTree>
    <p:extLst>
      <p:ext uri="{BB962C8B-B14F-4D97-AF65-F5344CB8AC3E}">
        <p14:creationId xmlns:p14="http://schemas.microsoft.com/office/powerpoint/2010/main" val="28764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FF5F64-D4D7-4295-A532-74A05689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200"/>
            <a:ext cx="12176094" cy="695019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CA89CD-868A-4F0D-AAD4-20922117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5" y="3429000"/>
            <a:ext cx="10515600" cy="518154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реализации поставленной цели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нравственное воспитание учащихся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и географии России и Родного края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военно-патриотического наследия России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физической подготовленности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 учащихся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813782-A454-4D7E-9BD0-30D37C657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-92200"/>
            <a:ext cx="2362635" cy="1575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18090-6188-4700-8E62-069BA4BB0836}"/>
              </a:ext>
            </a:extLst>
          </p:cNvPr>
          <p:cNvSpPr txBox="1"/>
          <p:nvPr/>
        </p:nvSpPr>
        <p:spPr>
          <a:xfrm>
            <a:off x="4927094" y="465714"/>
            <a:ext cx="46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ABE41-7AF7-4391-BBE0-FAEB1831B986}"/>
              </a:ext>
            </a:extLst>
          </p:cNvPr>
          <p:cNvSpPr txBox="1"/>
          <p:nvPr/>
        </p:nvSpPr>
        <p:spPr>
          <a:xfrm>
            <a:off x="2064428" y="1331865"/>
            <a:ext cx="9819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военно-патриотическое, гражданское и нравственное воспитание, поддержка в молодёжной среде государственных и общественных инициатив.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личности детей и молодежи, формирование сплоченного и дружного коллектива, подготовка к службе в Вооруженных силах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86845474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13734-5447-44B8-8DA3-A3CB6984F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B73D29-1376-452C-904A-D4D1A4F2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0" y="244010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5DAF3-2EB9-40D0-A64F-C792E57FB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t="12"/>
          <a:stretch/>
        </p:blipFill>
        <p:spPr>
          <a:xfrm>
            <a:off x="4145280" y="770659"/>
            <a:ext cx="8046720" cy="374200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A26978-EAB9-47F0-B570-1A3E7BDAE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2184827"/>
            <a:ext cx="3764280" cy="272034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663F5-33A2-47AD-AB28-A61673D03B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/>
          <a:stretch/>
        </p:blipFill>
        <p:spPr>
          <a:xfrm>
            <a:off x="9465010" y="3721514"/>
            <a:ext cx="2663191" cy="2995247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0337A6-CF3F-42F3-92CE-4154CEFB45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l="8" r="94" t="136"/>
          <a:stretch/>
        </p:blipFill>
        <p:spPr>
          <a:xfrm>
            <a:off x="158848" y="4216338"/>
            <a:ext cx="4282440" cy="2500423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4161E1-AAE6-4949-84E8-764475E58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6" y="4125262"/>
            <a:ext cx="4832325" cy="2682574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12536-7A5C-49B9-ADA5-EB36C56009A1}"/>
              </a:ext>
            </a:extLst>
          </p:cNvPr>
          <p:cNvSpPr txBox="1"/>
          <p:nvPr/>
        </p:nvSpPr>
        <p:spPr>
          <a:xfrm>
            <a:off x="3324342" y="30585"/>
            <a:ext cx="6521272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000">
                <a:latin charset="0" panose="02020603050405020304" pitchFamily="18" typeface="Times New Roman"/>
                <a:cs charset="0" panose="02020603050405020304" pitchFamily="18" typeface="Times New Roman"/>
              </a:rPr>
              <a:t>Посвящение в юнармейцев</a:t>
            </a:r>
          </a:p>
        </p:txBody>
      </p:sp>
    </p:spTree>
    <p:extLst>
      <p:ext uri="{BB962C8B-B14F-4D97-AF65-F5344CB8AC3E}">
        <p14:creationId xmlns:p14="http://schemas.microsoft.com/office/powerpoint/2010/main" val="25431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CB609-B097-4F72-90C2-2984A781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591"/>
            <a:ext cx="12192000" cy="718342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28A8F3E-FEBD-498D-BABF-4FF115EEAB82}"/>
              </a:ext>
            </a:extLst>
          </p:cNvPr>
          <p:cNvSpPr/>
          <p:nvPr/>
        </p:nvSpPr>
        <p:spPr>
          <a:xfrm>
            <a:off x="4335642" y="2867611"/>
            <a:ext cx="3143681" cy="16798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отряда «Юнармия»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577E58B-4719-4BBE-B0F2-6DF8EB78AB71}"/>
              </a:ext>
            </a:extLst>
          </p:cNvPr>
          <p:cNvCxnSpPr>
            <a:cxnSpLocks/>
          </p:cNvCxnSpPr>
          <p:nvPr/>
        </p:nvCxnSpPr>
        <p:spPr>
          <a:xfrm>
            <a:off x="7222475" y="4329205"/>
            <a:ext cx="640350" cy="51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393B024-CC06-462E-84DF-6CCEC5A8DCBD}"/>
              </a:ext>
            </a:extLst>
          </p:cNvPr>
          <p:cNvCxnSpPr>
            <a:cxnSpLocks/>
          </p:cNvCxnSpPr>
          <p:nvPr/>
        </p:nvCxnSpPr>
        <p:spPr>
          <a:xfrm flipH="1">
            <a:off x="4220308" y="4299584"/>
            <a:ext cx="552432" cy="35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383F4E6-2C8D-4F87-ABF0-BF1FBC6B65FE}"/>
              </a:ext>
            </a:extLst>
          </p:cNvPr>
          <p:cNvCxnSpPr>
            <a:cxnSpLocks/>
          </p:cNvCxnSpPr>
          <p:nvPr/>
        </p:nvCxnSpPr>
        <p:spPr>
          <a:xfrm flipH="1" flipV="1">
            <a:off x="3447981" y="2779011"/>
            <a:ext cx="1021370" cy="38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7D79AE6-819B-4668-89C1-BF82A3D020B9}"/>
              </a:ext>
            </a:extLst>
          </p:cNvPr>
          <p:cNvCxnSpPr>
            <a:cxnSpLocks/>
          </p:cNvCxnSpPr>
          <p:nvPr/>
        </p:nvCxnSpPr>
        <p:spPr>
          <a:xfrm flipV="1">
            <a:off x="7402764" y="2569651"/>
            <a:ext cx="772844" cy="53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9CAF8D8F-795E-4844-A3BF-EE2037F78EFF}"/>
              </a:ext>
            </a:extLst>
          </p:cNvPr>
          <p:cNvSpPr/>
          <p:nvPr/>
        </p:nvSpPr>
        <p:spPr>
          <a:xfrm>
            <a:off x="7862824" y="1167618"/>
            <a:ext cx="2490995" cy="14588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медицинских знаний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35228A0-71F4-41C3-A23C-EA10686094F5}"/>
              </a:ext>
            </a:extLst>
          </p:cNvPr>
          <p:cNvSpPr/>
          <p:nvPr/>
        </p:nvSpPr>
        <p:spPr>
          <a:xfrm>
            <a:off x="872197" y="1821569"/>
            <a:ext cx="2525215" cy="16798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военная подготовка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ADF1508-8AA6-4AF7-B07A-E3E2B993B57B}"/>
              </a:ext>
            </a:extLst>
          </p:cNvPr>
          <p:cNvSpPr/>
          <p:nvPr/>
        </p:nvSpPr>
        <p:spPr>
          <a:xfrm>
            <a:off x="6815350" y="4845417"/>
            <a:ext cx="3663187" cy="12954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воинскими званиями, формой одежды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4C14460-B5E0-4BEA-A350-174E9CE3656F}"/>
              </a:ext>
            </a:extLst>
          </p:cNvPr>
          <p:cNvSpPr/>
          <p:nvPr/>
        </p:nvSpPr>
        <p:spPr>
          <a:xfrm>
            <a:off x="1770573" y="4652681"/>
            <a:ext cx="2830440" cy="13267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возникновения военного дела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FB5ECD1-BB3A-43EB-9539-F554161F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6" y="-288158"/>
            <a:ext cx="2910316" cy="194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AEDD592-4C9E-4ECE-95C3-CA9120CBA324}"/>
              </a:ext>
            </a:extLst>
          </p:cNvPr>
          <p:cNvCxnSpPr/>
          <p:nvPr/>
        </p:nvCxnSpPr>
        <p:spPr>
          <a:xfrm flipV="1">
            <a:off x="5907482" y="1821569"/>
            <a:ext cx="0" cy="95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00D941AB-8BA7-4E62-ADDC-680F1053F148}"/>
              </a:ext>
            </a:extLst>
          </p:cNvPr>
          <p:cNvSpPr/>
          <p:nvPr/>
        </p:nvSpPr>
        <p:spPr>
          <a:xfrm>
            <a:off x="4601014" y="213490"/>
            <a:ext cx="2380346" cy="16080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Вахта памяти у Вечного огня</a:t>
            </a:r>
          </a:p>
        </p:txBody>
      </p:sp>
    </p:spTree>
    <p:extLst>
      <p:ext uri="{BB962C8B-B14F-4D97-AF65-F5344CB8AC3E}">
        <p14:creationId xmlns:p14="http://schemas.microsoft.com/office/powerpoint/2010/main" val="212108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00FF8-191A-4DEF-B782-499B1342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502DE8B-3993-4332-8F02-44EE097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1" y="1940816"/>
            <a:ext cx="11400694" cy="47554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военная подготовка».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нашем образовательном учреждении за счет часов дополнительного образования и внеурочной деятельности в рамках ФГОС осуществляется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военная подготовка»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только старшеклассников, но и учащихся среднего звена в соответствии с их возрастными особенностями.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успешно разработан и внедрен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«Сборник методических материалов по строевой подготовке отряда «Юнармия»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включат в себя теоретические и практические занятия.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«Огневая подготовка»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занятия в форме лекций и тренировок по стрельбе.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87D9A3-A85E-41EA-83B6-749F4E09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9" y="154219"/>
            <a:ext cx="2679058" cy="1786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65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50DD69-F77A-41BA-A35C-7F4A8B65C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3D441C3-70E9-46EE-968E-BD1E8DB1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3406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«Основам медицинских знаний»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в форме тренировок с использованием тренажера. Участники отряда «Юнармия» учатся оказывать первую помощь при ожогах, кровотечениях, различных видов травм и оказанию экстренной медицинской помощи. 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военная подготовка»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реализовывает задачу изучения военно-патриотического наследия России, на занятиях учащиеся изучают: историю возникновения Вооруженных сил России, воинские звания и военную форму одежды, виды оружия, знаменательные даты и победы русского войска. Данная деятельность проводится в форме круглых столов диспутов и дискуссий.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408A2D-9865-4378-8461-9118943FD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0"/>
            <a:ext cx="2630658" cy="1754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67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C80D4C-18C1-4266-A47E-5796BC04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DD8AB7F-621A-43A7-A045-DCED46FC1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работы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проекты;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Историко-краеведческая деятельность;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родительские собрания;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работа;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Экскурсионная деятельность;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поисково-исследовательская деятельность;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5566B-9481-4999-AA4E-ED4D5F6A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38106"/>
            <a:ext cx="2530488" cy="1687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792253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9C7403-BCF4-4865-A8C6-1335B4FD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A69D8-E6A3-405A-B2E5-C0B9C4591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t="8"/>
          <a:stretch/>
        </p:blipFill>
        <p:spPr>
          <a:xfrm>
            <a:off x="127438" y="1772592"/>
            <a:ext cx="4328160" cy="284937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92C3FBB-602A-43C3-918A-7B48A56D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598" y="504656"/>
            <a:ext cx="7061247" cy="3210163"/>
          </a:xfrm>
        </p:spPr>
        <p:txBody>
          <a:bodyPr>
            <a:normAutofit/>
          </a:bodyPr>
          <a:lstStyle/>
          <a:p>
            <a:pPr indent="0" marL="0">
              <a:buNone/>
            </a:pPr>
            <a:endParaRPr b="1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Информация о героях ВОВ </a:t>
            </a: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Подготовка выступлений о героях ВОВ, изготовление панно</a:t>
            </a: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Формирование у школьников гражданско-патриотического сознания </a:t>
            </a: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Развитие чувства сопричастности к судьбе отечества</a:t>
            </a: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Сохранение и передача молодому поколению памяти о героях ВОВ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89E1B2-FEA8-479C-A414-62711BE9E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5" y="102306"/>
            <a:ext cx="2504647" cy="1670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689208-34D5-4607-956C-0633B8479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21" y="3541445"/>
            <a:ext cx="3962400" cy="321016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AA8565-0A51-4239-8576-06707EBF23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 l="41" r="30" t="98"/>
          <a:stretch/>
        </p:blipFill>
        <p:spPr>
          <a:xfrm>
            <a:off x="3904923" y="3624172"/>
            <a:ext cx="3834437" cy="304470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C54FC5-7970-4BF9-84CC-A91B7878CC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l="6" r="56"/>
          <a:stretch/>
        </p:blipFill>
        <p:spPr>
          <a:xfrm>
            <a:off x="596458" y="3706901"/>
            <a:ext cx="3113304" cy="304470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ECDC3-410F-4496-A486-FA3A9911DD33}"/>
              </a:ext>
            </a:extLst>
          </p:cNvPr>
          <p:cNvSpPr txBox="1"/>
          <p:nvPr/>
        </p:nvSpPr>
        <p:spPr>
          <a:xfrm>
            <a:off x="3187471" y="366330"/>
            <a:ext cx="8428141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Социально-значимая акция «Журавлики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1201024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1054</Words>
  <Application>Microsoft Office PowerPoint</Application>
  <PresentationFormat>Широкоэкранный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   Гражданско-патриотическое воспитание молодежи через систему внеурочной деятельности военно-патриотического движения учащихся «Юнармия»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«Экскурсии в города-герои» </vt:lpstr>
      <vt:lpstr>Презентация PowerPoint</vt:lpstr>
      <vt:lpstr>Презентация PowerPoint</vt:lpstr>
      <vt:lpstr>Исторический парк  «Россия-моя история» </vt:lpstr>
      <vt:lpstr>Краснодарский государственный историко-археологический музей заповедник им.Е.Д.Фелицина </vt:lpstr>
      <vt:lpstr>Презентация PowerPoint</vt:lpstr>
      <vt:lpstr>«Кружковая работа, диспуты» руководитель кружка  Шишов Андрей Леонидович </vt:lpstr>
      <vt:lpstr>Презентация PowerPoint</vt:lpstr>
      <vt:lpstr>Презентация PowerPoint</vt:lpstr>
      <vt:lpstr> Городская военно-спортивная игра «Зарница»  ( ВСИ «Зарница»)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администрации муниципального образования город Краснодар Краснодарский научно-методический центр    Гражданско-патриотическое воспитание молодежи через систему внеурочной деятельности военно-патриотического движения учащихся «Юнармия»</dc:title>
  <dc:creator>admin</dc:creator>
  <cp:lastModifiedBy>admin</cp:lastModifiedBy>
  <cp:revision>18</cp:revision>
  <cp:lastPrinted>2023-03-21T19:49:52Z</cp:lastPrinted>
  <dcterms:created xsi:type="dcterms:W3CDTF">2023-02-19T10:21:23Z</dcterms:created>
  <dcterms:modified xsi:type="dcterms:W3CDTF">2023-04-14T03:40:58Z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1176506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