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gif" Extension="gif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8"/>
  </p:notesMasterIdLst>
  <p:handoutMasterIdLst>
    <p:handoutMasterId r:id="rId19"/>
  </p:handoutMasterIdLst>
  <p:sldIdLst>
    <p:sldId id="256" r:id="rId2"/>
    <p:sldId id="300" r:id="rId3"/>
    <p:sldId id="353" r:id="rId4"/>
    <p:sldId id="348" r:id="rId5"/>
    <p:sldId id="358" r:id="rId6"/>
    <p:sldId id="361" r:id="rId7"/>
    <p:sldId id="357" r:id="rId8"/>
    <p:sldId id="359" r:id="rId9"/>
    <p:sldId id="341" r:id="rId10"/>
    <p:sldId id="356" r:id="rId11"/>
    <p:sldId id="321" r:id="rId12"/>
    <p:sldId id="354" r:id="rId13"/>
    <p:sldId id="352" r:id="rId14"/>
    <p:sldId id="347" r:id="rId15"/>
    <p:sldId id="360" r:id="rId16"/>
    <p:sldId id="355" r:id="rId17"/>
  </p:sldIdLst>
  <p:sldSz cx="9144000" cy="6858000" type="screen4x3"/>
  <p:notesSz cx="6761163" cy="98821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7D43"/>
    <a:srgbClr val="990000"/>
    <a:srgbClr val="E43B06"/>
    <a:srgbClr val="AF2D05"/>
    <a:srgbClr val="006C31"/>
    <a:srgbClr val="C424B9"/>
    <a:srgbClr val="05B9E3"/>
    <a:srgbClr val="FF0101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032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A3C71E-0480-4D33-892C-DD983BCAA187}" type="doc">
      <dgm:prSet loTypeId="urn:microsoft.com/office/officeart/2005/8/layout/target3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539A33-CF3C-4F48-980C-6B62A0255824}">
      <dgm:prSet/>
      <dgm:spPr/>
      <dgm:t>
        <a:bodyPr/>
        <a:lstStyle/>
        <a:p>
          <a:pPr rtl="0"/>
          <a:r>
            <a:rPr lang="ru-RU" dirty="0" smtClean="0"/>
            <a:t>- создать банк данных педагогов-наставников по героико-патриотическому воспитанию;</a:t>
          </a:r>
          <a:endParaRPr lang="ru-RU" dirty="0"/>
        </a:p>
      </dgm:t>
    </dgm:pt>
    <dgm:pt modelId="{18A19569-4396-4E53-B72D-AA4E4B1FCF2E}" type="parTrans" cxnId="{5468E0EE-8389-498F-A456-5AE39271B9F2}">
      <dgm:prSet/>
      <dgm:spPr/>
      <dgm:t>
        <a:bodyPr/>
        <a:lstStyle/>
        <a:p>
          <a:endParaRPr lang="ru-RU"/>
        </a:p>
      </dgm:t>
    </dgm:pt>
    <dgm:pt modelId="{57C57CFD-A4F2-4455-B13B-E5C9E060C1C2}" type="sibTrans" cxnId="{5468E0EE-8389-498F-A456-5AE39271B9F2}">
      <dgm:prSet/>
      <dgm:spPr/>
      <dgm:t>
        <a:bodyPr/>
        <a:lstStyle/>
        <a:p>
          <a:endParaRPr lang="ru-RU"/>
        </a:p>
      </dgm:t>
    </dgm:pt>
    <dgm:pt modelId="{39AA281E-04E8-40A8-BD7A-E8C010EA98E5}">
      <dgm:prSet/>
      <dgm:spPr/>
      <dgm:t>
        <a:bodyPr/>
        <a:lstStyle/>
        <a:p>
          <a:pPr rtl="0"/>
          <a:r>
            <a:rPr lang="ru-RU" dirty="0" smtClean="0"/>
            <a:t>- разработать цикл виртуальных экскурсий о героях Великой Отечественной войны, патриотах Отечества;</a:t>
          </a:r>
          <a:endParaRPr lang="ru-RU" dirty="0"/>
        </a:p>
      </dgm:t>
    </dgm:pt>
    <dgm:pt modelId="{A38C7E7B-5D18-4D4A-95FF-13D58DF16B88}" type="parTrans" cxnId="{2621E677-6E7F-4330-869A-565E0D36D64B}">
      <dgm:prSet/>
      <dgm:spPr/>
      <dgm:t>
        <a:bodyPr/>
        <a:lstStyle/>
        <a:p>
          <a:endParaRPr lang="ru-RU"/>
        </a:p>
      </dgm:t>
    </dgm:pt>
    <dgm:pt modelId="{6BFE2C42-3821-4AE1-AFA4-EAC61B55FC25}" type="sibTrans" cxnId="{2621E677-6E7F-4330-869A-565E0D36D64B}">
      <dgm:prSet/>
      <dgm:spPr/>
      <dgm:t>
        <a:bodyPr/>
        <a:lstStyle/>
        <a:p>
          <a:endParaRPr lang="ru-RU"/>
        </a:p>
      </dgm:t>
    </dgm:pt>
    <dgm:pt modelId="{A7DDE743-FCBC-4B8F-9F46-669FD39B0713}">
      <dgm:prSet/>
      <dgm:spPr/>
      <dgm:t>
        <a:bodyPr/>
        <a:lstStyle/>
        <a:p>
          <a:pPr rtl="0"/>
          <a:r>
            <a:rPr lang="ru-RU" dirty="0" smtClean="0"/>
            <a:t>- позволит осуществить эффективный  обмен опытом, уникальными компетенциями участников сети;</a:t>
          </a:r>
          <a:endParaRPr lang="ru-RU" dirty="0"/>
        </a:p>
      </dgm:t>
    </dgm:pt>
    <dgm:pt modelId="{19AF42CC-43A6-4C1A-A12F-772D42437E58}" type="parTrans" cxnId="{34D35704-7646-4308-811B-3144B89D39F4}">
      <dgm:prSet/>
      <dgm:spPr/>
      <dgm:t>
        <a:bodyPr/>
        <a:lstStyle/>
        <a:p>
          <a:endParaRPr lang="ru-RU"/>
        </a:p>
      </dgm:t>
    </dgm:pt>
    <dgm:pt modelId="{0C93A80C-B053-4C76-89F4-F106B0C94063}" type="sibTrans" cxnId="{34D35704-7646-4308-811B-3144B89D39F4}">
      <dgm:prSet/>
      <dgm:spPr/>
      <dgm:t>
        <a:bodyPr/>
        <a:lstStyle/>
        <a:p>
          <a:endParaRPr lang="ru-RU"/>
        </a:p>
      </dgm:t>
    </dgm:pt>
    <dgm:pt modelId="{23C67469-ED7E-4491-9372-15ED1A1FAE38}">
      <dgm:prSet/>
      <dgm:spPr/>
      <dgm:t>
        <a:bodyPr/>
        <a:lstStyle/>
        <a:p>
          <a:pPr rtl="0"/>
          <a:r>
            <a:rPr lang="ru-RU" dirty="0" smtClean="0"/>
            <a:t>- разработать методические пособия.</a:t>
          </a:r>
          <a:endParaRPr lang="ru-RU" dirty="0"/>
        </a:p>
      </dgm:t>
    </dgm:pt>
    <dgm:pt modelId="{C81C380E-B433-4EEF-98E8-AF10C9B06506}" type="parTrans" cxnId="{915672A5-23AC-4BEA-AEEF-07F330ADC7D3}">
      <dgm:prSet/>
      <dgm:spPr/>
      <dgm:t>
        <a:bodyPr/>
        <a:lstStyle/>
        <a:p>
          <a:endParaRPr lang="ru-RU"/>
        </a:p>
      </dgm:t>
    </dgm:pt>
    <dgm:pt modelId="{76055AE9-B471-4374-8650-1E5FD7071562}" type="sibTrans" cxnId="{915672A5-23AC-4BEA-AEEF-07F330ADC7D3}">
      <dgm:prSet/>
      <dgm:spPr/>
      <dgm:t>
        <a:bodyPr/>
        <a:lstStyle/>
        <a:p>
          <a:endParaRPr lang="ru-RU"/>
        </a:p>
      </dgm:t>
    </dgm:pt>
    <dgm:pt modelId="{80BBE7E0-F1DE-4C87-BC27-2AF09B2F7266}" type="pres">
      <dgm:prSet presAssocID="{95A3C71E-0480-4D33-892C-DD983BCAA18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B4BE6F-F3E4-404E-B11A-DE84B8945610}" type="pres">
      <dgm:prSet presAssocID="{23539A33-CF3C-4F48-980C-6B62A0255824}" presName="circle1" presStyleLbl="node1" presStyleIdx="0" presStyleCnt="4"/>
      <dgm:spPr/>
    </dgm:pt>
    <dgm:pt modelId="{1C31178C-6391-4453-91C5-8B68722A1FAA}" type="pres">
      <dgm:prSet presAssocID="{23539A33-CF3C-4F48-980C-6B62A0255824}" presName="space" presStyleCnt="0"/>
      <dgm:spPr/>
    </dgm:pt>
    <dgm:pt modelId="{9A94F74B-A322-4DA7-9CA6-FF1706F8FCD0}" type="pres">
      <dgm:prSet presAssocID="{23539A33-CF3C-4F48-980C-6B62A0255824}" presName="rect1" presStyleLbl="alignAcc1" presStyleIdx="0" presStyleCnt="4"/>
      <dgm:spPr/>
      <dgm:t>
        <a:bodyPr/>
        <a:lstStyle/>
        <a:p>
          <a:endParaRPr lang="ru-RU"/>
        </a:p>
      </dgm:t>
    </dgm:pt>
    <dgm:pt modelId="{33323E64-E3BA-40AF-B959-AD695A4BD020}" type="pres">
      <dgm:prSet presAssocID="{39AA281E-04E8-40A8-BD7A-E8C010EA98E5}" presName="vertSpace2" presStyleLbl="node1" presStyleIdx="0" presStyleCnt="4"/>
      <dgm:spPr/>
    </dgm:pt>
    <dgm:pt modelId="{3504C3AD-6389-4E73-B20C-D22B54A116BA}" type="pres">
      <dgm:prSet presAssocID="{39AA281E-04E8-40A8-BD7A-E8C010EA98E5}" presName="circle2" presStyleLbl="node1" presStyleIdx="1" presStyleCnt="4"/>
      <dgm:spPr/>
    </dgm:pt>
    <dgm:pt modelId="{928F21AB-DAC1-4983-933E-91E48D3B702A}" type="pres">
      <dgm:prSet presAssocID="{39AA281E-04E8-40A8-BD7A-E8C010EA98E5}" presName="rect2" presStyleLbl="alignAcc1" presStyleIdx="1" presStyleCnt="4"/>
      <dgm:spPr/>
      <dgm:t>
        <a:bodyPr/>
        <a:lstStyle/>
        <a:p>
          <a:endParaRPr lang="ru-RU"/>
        </a:p>
      </dgm:t>
    </dgm:pt>
    <dgm:pt modelId="{3377EFD2-B1BA-4D26-8CB3-2F4AFC32432B}" type="pres">
      <dgm:prSet presAssocID="{A7DDE743-FCBC-4B8F-9F46-669FD39B0713}" presName="vertSpace3" presStyleLbl="node1" presStyleIdx="1" presStyleCnt="4"/>
      <dgm:spPr/>
    </dgm:pt>
    <dgm:pt modelId="{B7075C6B-63EE-4A7E-B1A3-4907AE8819AA}" type="pres">
      <dgm:prSet presAssocID="{A7DDE743-FCBC-4B8F-9F46-669FD39B0713}" presName="circle3" presStyleLbl="node1" presStyleIdx="2" presStyleCnt="4"/>
      <dgm:spPr/>
    </dgm:pt>
    <dgm:pt modelId="{1D2162C0-35D0-4C2A-97DD-50ADC821713E}" type="pres">
      <dgm:prSet presAssocID="{A7DDE743-FCBC-4B8F-9F46-669FD39B0713}" presName="rect3" presStyleLbl="alignAcc1" presStyleIdx="2" presStyleCnt="4"/>
      <dgm:spPr/>
      <dgm:t>
        <a:bodyPr/>
        <a:lstStyle/>
        <a:p>
          <a:endParaRPr lang="ru-RU"/>
        </a:p>
      </dgm:t>
    </dgm:pt>
    <dgm:pt modelId="{459DCBB9-DEB9-4A35-AF4C-BCE83F5E3150}" type="pres">
      <dgm:prSet presAssocID="{23C67469-ED7E-4491-9372-15ED1A1FAE38}" presName="vertSpace4" presStyleLbl="node1" presStyleIdx="2" presStyleCnt="4"/>
      <dgm:spPr/>
    </dgm:pt>
    <dgm:pt modelId="{84634655-7CBB-49FA-AE4E-C643B303F9E4}" type="pres">
      <dgm:prSet presAssocID="{23C67469-ED7E-4491-9372-15ED1A1FAE38}" presName="circle4" presStyleLbl="node1" presStyleIdx="3" presStyleCnt="4"/>
      <dgm:spPr/>
    </dgm:pt>
    <dgm:pt modelId="{984BD455-8E35-48AB-83B4-A96E7228BB1A}" type="pres">
      <dgm:prSet presAssocID="{23C67469-ED7E-4491-9372-15ED1A1FAE38}" presName="rect4" presStyleLbl="alignAcc1" presStyleIdx="3" presStyleCnt="4"/>
      <dgm:spPr/>
      <dgm:t>
        <a:bodyPr/>
        <a:lstStyle/>
        <a:p>
          <a:endParaRPr lang="ru-RU"/>
        </a:p>
      </dgm:t>
    </dgm:pt>
    <dgm:pt modelId="{2FE6F82A-4DBB-49DE-9524-C9AC8474B9D5}" type="pres">
      <dgm:prSet presAssocID="{23539A33-CF3C-4F48-980C-6B62A0255824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3B8BA0-F0C2-4F20-9B7C-09DC48FE9A60}" type="pres">
      <dgm:prSet presAssocID="{39AA281E-04E8-40A8-BD7A-E8C010EA98E5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12A6C7-F8EE-4173-AEF0-DC5F3CE0647B}" type="pres">
      <dgm:prSet presAssocID="{A7DDE743-FCBC-4B8F-9F46-669FD39B0713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2CE3C1-821E-477D-9E00-6569118B1A68}" type="pres">
      <dgm:prSet presAssocID="{23C67469-ED7E-4491-9372-15ED1A1FAE38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68E0EE-8389-498F-A456-5AE39271B9F2}" srcId="{95A3C71E-0480-4D33-892C-DD983BCAA187}" destId="{23539A33-CF3C-4F48-980C-6B62A0255824}" srcOrd="0" destOrd="0" parTransId="{18A19569-4396-4E53-B72D-AA4E4B1FCF2E}" sibTransId="{57C57CFD-A4F2-4455-B13B-E5C9E060C1C2}"/>
    <dgm:cxn modelId="{0CF90C54-F7A4-4F7E-8DA3-9C923E5D05FC}" type="presOf" srcId="{39AA281E-04E8-40A8-BD7A-E8C010EA98E5}" destId="{928F21AB-DAC1-4983-933E-91E48D3B702A}" srcOrd="0" destOrd="0" presId="urn:microsoft.com/office/officeart/2005/8/layout/target3"/>
    <dgm:cxn modelId="{1E72F53C-446B-437D-BEBC-8141BB8B8438}" type="presOf" srcId="{A7DDE743-FCBC-4B8F-9F46-669FD39B0713}" destId="{1D2162C0-35D0-4C2A-97DD-50ADC821713E}" srcOrd="0" destOrd="0" presId="urn:microsoft.com/office/officeart/2005/8/layout/target3"/>
    <dgm:cxn modelId="{90DA9E4F-D723-46DE-B776-848458E18844}" type="presOf" srcId="{23C67469-ED7E-4491-9372-15ED1A1FAE38}" destId="{042CE3C1-821E-477D-9E00-6569118B1A68}" srcOrd="1" destOrd="0" presId="urn:microsoft.com/office/officeart/2005/8/layout/target3"/>
    <dgm:cxn modelId="{CB93A770-3D11-4659-AD2A-66617C0C6B72}" type="presOf" srcId="{39AA281E-04E8-40A8-BD7A-E8C010EA98E5}" destId="{9D3B8BA0-F0C2-4F20-9B7C-09DC48FE9A60}" srcOrd="1" destOrd="0" presId="urn:microsoft.com/office/officeart/2005/8/layout/target3"/>
    <dgm:cxn modelId="{642973C2-2608-4C0B-A2CC-08F0AB949635}" type="presOf" srcId="{A7DDE743-FCBC-4B8F-9F46-669FD39B0713}" destId="{EB12A6C7-F8EE-4173-AEF0-DC5F3CE0647B}" srcOrd="1" destOrd="0" presId="urn:microsoft.com/office/officeart/2005/8/layout/target3"/>
    <dgm:cxn modelId="{34D35704-7646-4308-811B-3144B89D39F4}" srcId="{95A3C71E-0480-4D33-892C-DD983BCAA187}" destId="{A7DDE743-FCBC-4B8F-9F46-669FD39B0713}" srcOrd="2" destOrd="0" parTransId="{19AF42CC-43A6-4C1A-A12F-772D42437E58}" sibTransId="{0C93A80C-B053-4C76-89F4-F106B0C94063}"/>
    <dgm:cxn modelId="{BFB2705B-2673-4526-B126-1653B95D9312}" type="presOf" srcId="{23C67469-ED7E-4491-9372-15ED1A1FAE38}" destId="{984BD455-8E35-48AB-83B4-A96E7228BB1A}" srcOrd="0" destOrd="0" presId="urn:microsoft.com/office/officeart/2005/8/layout/target3"/>
    <dgm:cxn modelId="{269883E1-ED34-43A2-8FD7-E71EA7FCBFF7}" type="presOf" srcId="{23539A33-CF3C-4F48-980C-6B62A0255824}" destId="{2FE6F82A-4DBB-49DE-9524-C9AC8474B9D5}" srcOrd="1" destOrd="0" presId="urn:microsoft.com/office/officeart/2005/8/layout/target3"/>
    <dgm:cxn modelId="{915672A5-23AC-4BEA-AEEF-07F330ADC7D3}" srcId="{95A3C71E-0480-4D33-892C-DD983BCAA187}" destId="{23C67469-ED7E-4491-9372-15ED1A1FAE38}" srcOrd="3" destOrd="0" parTransId="{C81C380E-B433-4EEF-98E8-AF10C9B06506}" sibTransId="{76055AE9-B471-4374-8650-1E5FD7071562}"/>
    <dgm:cxn modelId="{B6216924-FE88-4135-9A68-4BB7CB4D59C0}" type="presOf" srcId="{95A3C71E-0480-4D33-892C-DD983BCAA187}" destId="{80BBE7E0-F1DE-4C87-BC27-2AF09B2F7266}" srcOrd="0" destOrd="0" presId="urn:microsoft.com/office/officeart/2005/8/layout/target3"/>
    <dgm:cxn modelId="{AD6D41D1-57F8-4B40-BDD8-B4C69D9E4260}" type="presOf" srcId="{23539A33-CF3C-4F48-980C-6B62A0255824}" destId="{9A94F74B-A322-4DA7-9CA6-FF1706F8FCD0}" srcOrd="0" destOrd="0" presId="urn:microsoft.com/office/officeart/2005/8/layout/target3"/>
    <dgm:cxn modelId="{2621E677-6E7F-4330-869A-565E0D36D64B}" srcId="{95A3C71E-0480-4D33-892C-DD983BCAA187}" destId="{39AA281E-04E8-40A8-BD7A-E8C010EA98E5}" srcOrd="1" destOrd="0" parTransId="{A38C7E7B-5D18-4D4A-95FF-13D58DF16B88}" sibTransId="{6BFE2C42-3821-4AE1-AFA4-EAC61B55FC25}"/>
    <dgm:cxn modelId="{F86BEFF7-AF92-4B1B-A4FE-4D6B47C47559}" type="presParOf" srcId="{80BBE7E0-F1DE-4C87-BC27-2AF09B2F7266}" destId="{ADB4BE6F-F3E4-404E-B11A-DE84B8945610}" srcOrd="0" destOrd="0" presId="urn:microsoft.com/office/officeart/2005/8/layout/target3"/>
    <dgm:cxn modelId="{E7AD3FE5-16F6-4319-BA91-5FA95F0655E8}" type="presParOf" srcId="{80BBE7E0-F1DE-4C87-BC27-2AF09B2F7266}" destId="{1C31178C-6391-4453-91C5-8B68722A1FAA}" srcOrd="1" destOrd="0" presId="urn:microsoft.com/office/officeart/2005/8/layout/target3"/>
    <dgm:cxn modelId="{A2EBD183-6502-49C1-8E58-CD9C56BD6F74}" type="presParOf" srcId="{80BBE7E0-F1DE-4C87-BC27-2AF09B2F7266}" destId="{9A94F74B-A322-4DA7-9CA6-FF1706F8FCD0}" srcOrd="2" destOrd="0" presId="urn:microsoft.com/office/officeart/2005/8/layout/target3"/>
    <dgm:cxn modelId="{117C0E42-B4B7-40E7-BC83-C5C255FCC291}" type="presParOf" srcId="{80BBE7E0-F1DE-4C87-BC27-2AF09B2F7266}" destId="{33323E64-E3BA-40AF-B959-AD695A4BD020}" srcOrd="3" destOrd="0" presId="urn:microsoft.com/office/officeart/2005/8/layout/target3"/>
    <dgm:cxn modelId="{24A40207-A79A-4655-809F-B592A997E3DC}" type="presParOf" srcId="{80BBE7E0-F1DE-4C87-BC27-2AF09B2F7266}" destId="{3504C3AD-6389-4E73-B20C-D22B54A116BA}" srcOrd="4" destOrd="0" presId="urn:microsoft.com/office/officeart/2005/8/layout/target3"/>
    <dgm:cxn modelId="{23709A7E-CEEF-4C41-A2B6-EAA47CFF80BF}" type="presParOf" srcId="{80BBE7E0-F1DE-4C87-BC27-2AF09B2F7266}" destId="{928F21AB-DAC1-4983-933E-91E48D3B702A}" srcOrd="5" destOrd="0" presId="urn:microsoft.com/office/officeart/2005/8/layout/target3"/>
    <dgm:cxn modelId="{582AADD4-9211-45E9-B06E-60AF517CD634}" type="presParOf" srcId="{80BBE7E0-F1DE-4C87-BC27-2AF09B2F7266}" destId="{3377EFD2-B1BA-4D26-8CB3-2F4AFC32432B}" srcOrd="6" destOrd="0" presId="urn:microsoft.com/office/officeart/2005/8/layout/target3"/>
    <dgm:cxn modelId="{6006B773-8FA0-4402-B04E-DF879DEBCC27}" type="presParOf" srcId="{80BBE7E0-F1DE-4C87-BC27-2AF09B2F7266}" destId="{B7075C6B-63EE-4A7E-B1A3-4907AE8819AA}" srcOrd="7" destOrd="0" presId="urn:microsoft.com/office/officeart/2005/8/layout/target3"/>
    <dgm:cxn modelId="{27A2B926-3468-4D1B-AD6E-CF6B835C9090}" type="presParOf" srcId="{80BBE7E0-F1DE-4C87-BC27-2AF09B2F7266}" destId="{1D2162C0-35D0-4C2A-97DD-50ADC821713E}" srcOrd="8" destOrd="0" presId="urn:microsoft.com/office/officeart/2005/8/layout/target3"/>
    <dgm:cxn modelId="{CCF5537F-6B55-4C1A-9691-3DF39AE498CB}" type="presParOf" srcId="{80BBE7E0-F1DE-4C87-BC27-2AF09B2F7266}" destId="{459DCBB9-DEB9-4A35-AF4C-BCE83F5E3150}" srcOrd="9" destOrd="0" presId="urn:microsoft.com/office/officeart/2005/8/layout/target3"/>
    <dgm:cxn modelId="{A3065D96-775B-4E44-85DC-0409A8EAB706}" type="presParOf" srcId="{80BBE7E0-F1DE-4C87-BC27-2AF09B2F7266}" destId="{84634655-7CBB-49FA-AE4E-C643B303F9E4}" srcOrd="10" destOrd="0" presId="urn:microsoft.com/office/officeart/2005/8/layout/target3"/>
    <dgm:cxn modelId="{9563D654-71DD-4964-A4B2-DA4A54516580}" type="presParOf" srcId="{80BBE7E0-F1DE-4C87-BC27-2AF09B2F7266}" destId="{984BD455-8E35-48AB-83B4-A96E7228BB1A}" srcOrd="11" destOrd="0" presId="urn:microsoft.com/office/officeart/2005/8/layout/target3"/>
    <dgm:cxn modelId="{032FD54C-8397-4226-AB7D-782A990E1B6A}" type="presParOf" srcId="{80BBE7E0-F1DE-4C87-BC27-2AF09B2F7266}" destId="{2FE6F82A-4DBB-49DE-9524-C9AC8474B9D5}" srcOrd="12" destOrd="0" presId="urn:microsoft.com/office/officeart/2005/8/layout/target3"/>
    <dgm:cxn modelId="{EDAAF558-7C17-41C3-A864-B8F7F69F0DE0}" type="presParOf" srcId="{80BBE7E0-F1DE-4C87-BC27-2AF09B2F7266}" destId="{9D3B8BA0-F0C2-4F20-9B7C-09DC48FE9A60}" srcOrd="13" destOrd="0" presId="urn:microsoft.com/office/officeart/2005/8/layout/target3"/>
    <dgm:cxn modelId="{854DE22E-1FE9-48B2-A84D-73CF93926C67}" type="presParOf" srcId="{80BBE7E0-F1DE-4C87-BC27-2AF09B2F7266}" destId="{EB12A6C7-F8EE-4173-AEF0-DC5F3CE0647B}" srcOrd="14" destOrd="0" presId="urn:microsoft.com/office/officeart/2005/8/layout/target3"/>
    <dgm:cxn modelId="{4E16F16C-03C5-48FB-86D8-9CA1A961BE62}" type="presParOf" srcId="{80BBE7E0-F1DE-4C87-BC27-2AF09B2F7266}" destId="{042CE3C1-821E-477D-9E00-6569118B1A68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B4BE6F-F3E4-404E-B11A-DE84B8945610}">
      <dsp:nvSpPr>
        <dsp:cNvPr id="0" name=""/>
        <dsp:cNvSpPr/>
      </dsp:nvSpPr>
      <dsp:spPr>
        <a:xfrm>
          <a:off x="0" y="0"/>
          <a:ext cx="4464496" cy="446449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A94F74B-A322-4DA7-9CA6-FF1706F8FCD0}">
      <dsp:nvSpPr>
        <dsp:cNvPr id="0" name=""/>
        <dsp:cNvSpPr/>
      </dsp:nvSpPr>
      <dsp:spPr>
        <a:xfrm>
          <a:off x="2232248" y="0"/>
          <a:ext cx="6347048" cy="446449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- создать банк данных педагогов-наставников по героико-патриотическому воспитанию;</a:t>
          </a:r>
          <a:endParaRPr lang="ru-RU" sz="2100" kern="1200" dirty="0"/>
        </a:p>
      </dsp:txBody>
      <dsp:txXfrm>
        <a:off x="2232248" y="0"/>
        <a:ext cx="6347048" cy="948705"/>
      </dsp:txXfrm>
    </dsp:sp>
    <dsp:sp modelId="{3504C3AD-6389-4E73-B20C-D22B54A116BA}">
      <dsp:nvSpPr>
        <dsp:cNvPr id="0" name=""/>
        <dsp:cNvSpPr/>
      </dsp:nvSpPr>
      <dsp:spPr>
        <a:xfrm>
          <a:off x="585965" y="948705"/>
          <a:ext cx="3292565" cy="329256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28F21AB-DAC1-4983-933E-91E48D3B702A}">
      <dsp:nvSpPr>
        <dsp:cNvPr id="0" name=""/>
        <dsp:cNvSpPr/>
      </dsp:nvSpPr>
      <dsp:spPr>
        <a:xfrm>
          <a:off x="2232248" y="948705"/>
          <a:ext cx="6347048" cy="329256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- разработать цикл виртуальных экскурсий о героях Великой Отечественной войны, патриотах Отечества;</a:t>
          </a:r>
          <a:endParaRPr lang="ru-RU" sz="2100" kern="1200" dirty="0"/>
        </a:p>
      </dsp:txBody>
      <dsp:txXfrm>
        <a:off x="2232248" y="948705"/>
        <a:ext cx="6347048" cy="948705"/>
      </dsp:txXfrm>
    </dsp:sp>
    <dsp:sp modelId="{B7075C6B-63EE-4A7E-B1A3-4907AE8819AA}">
      <dsp:nvSpPr>
        <dsp:cNvPr id="0" name=""/>
        <dsp:cNvSpPr/>
      </dsp:nvSpPr>
      <dsp:spPr>
        <a:xfrm>
          <a:off x="1171930" y="1897410"/>
          <a:ext cx="2120635" cy="212063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D2162C0-35D0-4C2A-97DD-50ADC821713E}">
      <dsp:nvSpPr>
        <dsp:cNvPr id="0" name=""/>
        <dsp:cNvSpPr/>
      </dsp:nvSpPr>
      <dsp:spPr>
        <a:xfrm>
          <a:off x="2232248" y="1897410"/>
          <a:ext cx="6347048" cy="212063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- позволит осуществить эффективный  обмен опытом, уникальными компетенциями участников сети;</a:t>
          </a:r>
          <a:endParaRPr lang="ru-RU" sz="2100" kern="1200" dirty="0"/>
        </a:p>
      </dsp:txBody>
      <dsp:txXfrm>
        <a:off x="2232248" y="1897410"/>
        <a:ext cx="6347048" cy="948705"/>
      </dsp:txXfrm>
    </dsp:sp>
    <dsp:sp modelId="{84634655-7CBB-49FA-AE4E-C643B303F9E4}">
      <dsp:nvSpPr>
        <dsp:cNvPr id="0" name=""/>
        <dsp:cNvSpPr/>
      </dsp:nvSpPr>
      <dsp:spPr>
        <a:xfrm>
          <a:off x="1757895" y="2846116"/>
          <a:ext cx="948705" cy="94870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84BD455-8E35-48AB-83B4-A96E7228BB1A}">
      <dsp:nvSpPr>
        <dsp:cNvPr id="0" name=""/>
        <dsp:cNvSpPr/>
      </dsp:nvSpPr>
      <dsp:spPr>
        <a:xfrm>
          <a:off x="2232248" y="2846116"/>
          <a:ext cx="6347048" cy="9487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- разработать методические пособия.</a:t>
          </a:r>
          <a:endParaRPr lang="ru-RU" sz="2100" kern="1200" dirty="0"/>
        </a:p>
      </dsp:txBody>
      <dsp:txXfrm>
        <a:off x="2232248" y="2846116"/>
        <a:ext cx="6347048" cy="9487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4663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10" y="0"/>
            <a:ext cx="2930574" cy="494663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/>
            </a:lvl1pPr>
          </a:lstStyle>
          <a:p>
            <a:fld id="{7004818A-B72F-4D83-B012-30823ED0B022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87525"/>
            <a:ext cx="2930574" cy="494663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10" y="9387525"/>
            <a:ext cx="2930574" cy="494663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/>
            </a:lvl1pPr>
          </a:lstStyle>
          <a:p>
            <a:fld id="{ADA69E98-DB2D-4E2E-9A80-68807BDFAB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464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4109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4109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/>
            </a:lvl1pPr>
          </a:lstStyle>
          <a:p>
            <a:fld id="{789A43CC-653E-4DB9-ADFB-2559CB602BDC}" type="datetimeFigureOut">
              <a:rPr lang="ru-RU" smtClean="0"/>
              <a:pPr/>
              <a:t>14.04.2023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1363"/>
            <a:ext cx="4938713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2" tIns="45496" rIns="90992" bIns="45496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694039"/>
            <a:ext cx="5408930" cy="4446985"/>
          </a:xfrm>
          <a:prstGeom prst="rect">
            <a:avLst/>
          </a:prstGeom>
        </p:spPr>
        <p:txBody>
          <a:bodyPr vert="horz" lIns="90992" tIns="45496" rIns="90992" bIns="4549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86363"/>
            <a:ext cx="2929837" cy="494109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386363"/>
            <a:ext cx="2929837" cy="494109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/>
            </a:lvl1pPr>
          </a:lstStyle>
          <a:p>
            <a:fld id="{C15C03C5-3C8F-4FA9-A424-12AC7DB529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rgbClr val="FFF200">
                <a:alpha val="40000"/>
              </a:srgbClr>
            </a:gs>
            <a:gs pos="45000">
              <a:srgbClr val="FF7A00">
                <a:alpha val="51000"/>
              </a:srgbClr>
            </a:gs>
            <a:gs pos="77000">
              <a:srgbClr val="FF0300">
                <a:alpha val="68000"/>
              </a:srgbClr>
            </a:gs>
            <a:gs pos="87000">
              <a:srgbClr val="C00000">
                <a:alpha val="61000"/>
              </a:srgb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14.04.2023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9.jpeg" Type="http://schemas.openxmlformats.org/officeDocument/2006/relationships/image"/><Relationship Id="rId4" Target="../media/image8.jpeg" Type="http://schemas.openxmlformats.org/officeDocument/2006/relationships/image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8.xml.rels><?xml version="1.0" encoding="UTF-8" standalone="yes" ?><Relationships xmlns="http://schemas.openxmlformats.org/package/2006/relationships"><Relationship Id="rId8" Target="../media/image22.jpeg" Type="http://schemas.openxmlformats.org/officeDocument/2006/relationships/image"/><Relationship Id="rId3" Target="../media/image17.jpeg" Type="http://schemas.openxmlformats.org/officeDocument/2006/relationships/image"/><Relationship Id="rId7" Target="../media/image21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20.jpeg" Type="http://schemas.openxmlformats.org/officeDocument/2006/relationships/image"/><Relationship Id="rId5" Target="../media/image19.jpeg" Type="http://schemas.openxmlformats.org/officeDocument/2006/relationships/image"/><Relationship Id="rId4" Target="../media/image18.jpeg" Type="http://schemas.openxmlformats.org/officeDocument/2006/relationships/image"/><Relationship Id="rId9" Target="../media/image23.jpeg" Type="http://schemas.openxmlformats.org/officeDocument/2006/relationships/image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3314" name="Picture 2" descr="https://im0-tub-ru.yandex.net/i?id=bde3a99b7e85c0c5990b5e13996ee128&amp;n=13"/>
          <p:cNvPicPr>
            <a:picLocks noChangeAspect="1" noChangeArrowheads="1"/>
          </p:cNvPicPr>
          <p:nvPr/>
        </p:nvPicPr>
        <p:blipFill>
          <a:blip r:embed="rId2" cstate="print">
            <a:lum bright="52000"/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1520" y="5373216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Муниципальное автономное  общеобразовательное учреждение муниципального образования город Краснодар средняя общеобразовательная школа № 76 имени 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4-го Гвардейского Кубанского Казачьего Кавалерийского корпуса 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3320" name="Picture 8" descr="http://www.sgpi.ru/userfiles/11(3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188640"/>
            <a:ext cx="1583379" cy="1584176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0" y="4005064"/>
            <a:ext cx="8964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endParaRPr lang="ru-RU" sz="3200" b="1" dirty="0" smtClean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524328" y="1268760"/>
            <a:ext cx="1224136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307905" y="1149120"/>
            <a:ext cx="172819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МСИП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4904" y="1038762"/>
            <a:ext cx="839884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«Сетевое взаимодействие</a:t>
            </a:r>
          </a:p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образовательных организаций как способ эффективного формирования  гражданско-патриотических ориентиров у подрастающего поколения»</a:t>
            </a:r>
          </a:p>
          <a:p>
            <a:pPr algn="ctr"/>
            <a:endParaRPr lang="ru-RU" sz="2000" b="1" i="1" dirty="0" smtClean="0">
              <a:solidFill>
                <a:srgbClr val="C00000"/>
              </a:solidFill>
            </a:endParaRPr>
          </a:p>
          <a:p>
            <a:pPr algn="ctr"/>
            <a:r>
              <a:rPr lang="ru-RU" sz="2000" b="1" i="1" dirty="0" smtClean="0">
                <a:solidFill>
                  <a:srgbClr val="C00000"/>
                </a:solidFill>
              </a:rPr>
              <a:t>                              Региональная научно-практическая конференция </a:t>
            </a:r>
          </a:p>
          <a:p>
            <a:pPr algn="ctr"/>
            <a:r>
              <a:rPr lang="ru-RU" sz="2000" b="1" i="1" dirty="0">
                <a:solidFill>
                  <a:srgbClr val="C00000"/>
                </a:solidFill>
              </a:rPr>
              <a:t> </a:t>
            </a:r>
            <a:r>
              <a:rPr lang="ru-RU" sz="2000" b="1" i="1" dirty="0" smtClean="0">
                <a:solidFill>
                  <a:srgbClr val="C00000"/>
                </a:solidFill>
              </a:rPr>
              <a:t>                    14 апреля 2023года</a:t>
            </a:r>
          </a:p>
          <a:p>
            <a:pPr algn="ctr"/>
            <a:endParaRPr lang="ru-RU" sz="3600" b="1" i="1" dirty="0" smtClean="0">
              <a:solidFill>
                <a:srgbClr val="C00000"/>
              </a:solidFill>
            </a:endParaRPr>
          </a:p>
          <a:p>
            <a:pPr algn="ctr"/>
            <a:endParaRPr lang="ru-RU" sz="3600" b="1" i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3528" y="479715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</a:rPr>
              <a:t>Майорова Н.Е. – </a:t>
            </a:r>
            <a:r>
              <a:rPr lang="ru-RU" sz="2000" b="1" i="1" dirty="0" smtClean="0">
                <a:solidFill>
                  <a:srgbClr val="002060"/>
                </a:solidFill>
              </a:rPr>
              <a:t>заместитель директора по УМР МАОУ СОШ №76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933056"/>
            <a:ext cx="8229600" cy="1143000"/>
          </a:xfrm>
        </p:spPr>
        <p:txBody>
          <a:bodyPr>
            <a:noAutofit/>
          </a:bodyPr>
          <a:lstStyle/>
          <a:p>
            <a:r>
              <a:rPr dirty="0" lang="ru-RU" smtClean="0" sz="2800">
                <a:solidFill>
                  <a:schemeClr val="bg1"/>
                </a:solidFill>
                <a:effectLst/>
                <a:latin typeface="+mn-lt"/>
              </a:rPr>
              <a:t>Уважаемые коллеги, приглашаем к сотрудничеству по теме проекта</a:t>
            </a:r>
            <a:r>
              <a:rPr dirty="0" lang="ru-RU" sz="2800">
                <a:solidFill>
                  <a:schemeClr val="bg1"/>
                </a:solidFill>
                <a:effectLst/>
                <a:latin typeface="+mn-lt"/>
              </a:rPr>
              <a:t/>
            </a:r>
            <a:br>
              <a:rPr dirty="0" lang="ru-RU" sz="2800">
                <a:solidFill>
                  <a:schemeClr val="bg1"/>
                </a:solidFill>
                <a:effectLst/>
                <a:latin typeface="+mn-lt"/>
              </a:rPr>
            </a:br>
            <a:r>
              <a:rPr dirty="0" lang="ru-RU" sz="2800">
                <a:solidFill>
                  <a:schemeClr val="bg1"/>
                </a:solidFill>
                <a:latin typeface="+mn-lt"/>
              </a:rPr>
              <a:t>«Сетевое взаимодействие образовательных организаций как способ эффективного формирования гражданско-патриотических ориентиров </a:t>
            </a:r>
            <a:r>
              <a:rPr dirty="0" lang="ru-RU" smtClean="0" sz="2800">
                <a:solidFill>
                  <a:schemeClr val="bg1"/>
                </a:solidFill>
                <a:latin typeface="+mn-lt"/>
              </a:rPr>
              <a:t>у </a:t>
            </a:r>
            <a:r>
              <a:rPr dirty="0" lang="ru-RU" sz="2800">
                <a:solidFill>
                  <a:schemeClr val="bg1"/>
                </a:solidFill>
                <a:latin typeface="+mn-lt"/>
              </a:rPr>
              <a:t>подрастающего поколения».</a:t>
            </a:r>
            <a:br>
              <a:rPr dirty="0" lang="ru-RU" sz="2800">
                <a:solidFill>
                  <a:schemeClr val="bg1"/>
                </a:solidFill>
                <a:latin typeface="+mn-lt"/>
              </a:rPr>
            </a:br>
            <a:r>
              <a:rPr dirty="0" lang="ru-RU" smtClean="0" sz="2800">
                <a:solidFill>
                  <a:schemeClr val="bg1"/>
                </a:solidFill>
                <a:effectLst/>
                <a:latin typeface="+mn-lt"/>
              </a:rPr>
              <a:t/>
            </a:r>
            <a:br>
              <a:rPr dirty="0" lang="ru-RU" smtClean="0" sz="2800">
                <a:solidFill>
                  <a:schemeClr val="bg1"/>
                </a:solidFill>
                <a:effectLst/>
                <a:latin typeface="+mn-lt"/>
              </a:rPr>
            </a:br>
            <a:r>
              <a:rPr dirty="0" lang="ru-RU" smtClean="0" sz="2800">
                <a:solidFill>
                  <a:schemeClr val="bg1"/>
                </a:solidFill>
                <a:effectLst/>
                <a:latin typeface="+mn-lt"/>
              </a:rPr>
              <a:t>г. </a:t>
            </a:r>
            <a:r>
              <a:rPr dirty="0" lang="ru-RU" sz="2800">
                <a:solidFill>
                  <a:schemeClr val="bg1"/>
                </a:solidFill>
                <a:effectLst/>
                <a:latin typeface="+mn-lt"/>
              </a:rPr>
              <a:t>К</a:t>
            </a:r>
            <a:r>
              <a:rPr dirty="0" lang="ru-RU" smtClean="0" sz="2800">
                <a:solidFill>
                  <a:schemeClr val="bg1"/>
                </a:solidFill>
                <a:effectLst/>
                <a:latin typeface="+mn-lt"/>
              </a:rPr>
              <a:t>раснодар МАОУ СОШ №76 </a:t>
            </a:r>
            <a:br>
              <a:rPr dirty="0" lang="ru-RU" smtClean="0" sz="2800">
                <a:solidFill>
                  <a:schemeClr val="bg1"/>
                </a:solidFill>
                <a:effectLst/>
                <a:latin typeface="+mn-lt"/>
              </a:rPr>
            </a:br>
            <a:r>
              <a:rPr dirty="0" lang="ru-RU" smtClean="0" sz="2800">
                <a:solidFill>
                  <a:schemeClr val="bg1"/>
                </a:solidFill>
                <a:effectLst/>
                <a:latin typeface="+mn-lt"/>
              </a:rPr>
              <a:t>ст. Елизаветинская, ул. Советская 62</a:t>
            </a:r>
            <a:endParaRPr dirty="0" lang="ru-RU" sz="2800">
              <a:solidFill>
                <a:schemeClr val="bg1"/>
              </a:solidFill>
              <a:effectLst/>
              <a:latin typeface="+mn-lt"/>
            </a:endParaRPr>
          </a:p>
        </p:txBody>
      </p:sp>
      <p:pic>
        <p:nvPicPr>
          <p:cNvPr id="13" name="Объект 12"/>
          <p:cNvPicPr>
            <a:picLocks noChangeAspect="1" noGrp="1"/>
          </p:cNvPicPr>
          <p:nvPr>
            <p:ph idx="1"/>
          </p:nvPr>
        </p:nvPicPr>
        <p:blipFill rotWithShape="1">
          <a:blip r:embed="rId2"/>
          <a:srcRect b="282" l="160" r="59" t="33"/>
          <a:stretch/>
        </p:blipFill>
        <p:spPr>
          <a:xfrm>
            <a:off x="3059832" y="116632"/>
            <a:ext cx="2448272" cy="1728192"/>
          </a:xfrm>
          <a:prstGeom prst="roundRect">
            <a:avLst>
              <a:gd fmla="val 16667" name="adj"/>
            </a:avLst>
          </a:prstGeom>
          <a:ln>
            <a:noFill/>
          </a:ln>
          <a:effectLst>
            <a:outerShdw algn="tl" blurRad="76200" dir="7800000" dist="381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contrasting">
              <a:rot lat="0" lon="0" rev="4200000"/>
            </a:lightRig>
          </a:scene3d>
          <a:sp3d prstMaterial="plastic">
            <a:bevelT h="114300" prst="relaxedInset" w="381000"/>
            <a:contourClr>
              <a:srgbClr val="969696"/>
            </a:contourClr>
          </a:sp3d>
        </p:spPr>
      </p:pic>
      <p:pic>
        <p:nvPicPr>
          <p:cNvPr id="4" name="Объект 12"/>
          <p:cNvPicPr>
            <a:picLocks noChangeAspect="1"/>
          </p:cNvPicPr>
          <p:nvPr/>
        </p:nvPicPr>
        <p:blipFill rotWithShape="1">
          <a:blip r:embed="rId2"/>
          <a:srcRect b="282" l="160" r="59" t="33"/>
          <a:stretch/>
        </p:blipFill>
        <p:spPr>
          <a:xfrm>
            <a:off x="2771800" y="98012"/>
            <a:ext cx="3240360" cy="2178860"/>
          </a:xfrm>
          <a:prstGeom prst="roundRect">
            <a:avLst>
              <a:gd fmla="val 16667" name="adj"/>
            </a:avLst>
          </a:prstGeom>
          <a:ln>
            <a:noFill/>
          </a:ln>
          <a:effectLst>
            <a:outerShdw algn="tl" blurRad="76200" dir="7800000" dist="381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contrasting">
              <a:rot lat="0" lon="0" rev="4200000"/>
            </a:lightRig>
          </a:scene3d>
          <a:sp3d prstMaterial="plastic">
            <a:bevelT h="114300" prst="relaxedInset" w="3810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08069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https://avatars.mds.yandex.net/get-pdb/1519478/12f33cd8-8027-443e-90f0-3be5d19850db/s1200?webp=false"/>
          <p:cNvPicPr>
            <a:picLocks noChangeAspect="1" noChangeArrowheads="1"/>
          </p:cNvPicPr>
          <p:nvPr/>
        </p:nvPicPr>
        <p:blipFill>
          <a:blip r:embed="rId2" cstate="print">
            <a:lum bright="29000" contrast="23000"/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 rot="10800000" flipV="1">
            <a:off x="4283968" y="3395808"/>
            <a:ext cx="5077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AF2D05"/>
                </a:solidFill>
              </a:rPr>
              <a:t> </a:t>
            </a:r>
            <a:endParaRPr lang="ru-RU" sz="2400" b="1" i="1" dirty="0">
              <a:solidFill>
                <a:srgbClr val="FF010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3968" y="2714620"/>
            <a:ext cx="4860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101"/>
                </a:solidFill>
              </a:rPr>
              <a:t>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42844" y="3982998"/>
            <a:ext cx="50720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6C31"/>
                </a:solidFill>
              </a:rPr>
              <a:t>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15515" y="147322"/>
            <a:ext cx="87129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i="1" dirty="0" smtClean="0">
                <a:solidFill>
                  <a:srgbClr val="C00000"/>
                </a:solidFill>
              </a:rPr>
              <a:t>Цели проекта: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2844" y="458956"/>
            <a:ext cx="9144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2200" b="1" dirty="0">
                <a:solidFill>
                  <a:srgbClr val="002060"/>
                </a:solidFill>
              </a:rPr>
              <a:t>создание б</a:t>
            </a:r>
            <a:r>
              <a:rPr lang="ru-RU" sz="2200" b="1" dirty="0" smtClean="0">
                <a:solidFill>
                  <a:srgbClr val="002060"/>
                </a:solidFill>
              </a:rPr>
              <a:t>анка данных </a:t>
            </a:r>
            <a:r>
              <a:rPr lang="ru-RU" sz="2200" b="1" dirty="0">
                <a:solidFill>
                  <a:srgbClr val="002060"/>
                </a:solidFill>
              </a:rPr>
              <a:t>социальных </a:t>
            </a:r>
            <a:r>
              <a:rPr lang="ru-RU" sz="2200" b="1" dirty="0" smtClean="0">
                <a:solidFill>
                  <a:srgbClr val="002060"/>
                </a:solidFill>
              </a:rPr>
              <a:t>партнёров Российской Федерации по проблеме героико-патриотического воспитания ;</a:t>
            </a:r>
          </a:p>
          <a:p>
            <a:pPr lvl="0">
              <a:buFont typeface="Wingdings" pitchFamily="2" charset="2"/>
              <a:buChar char="Ø"/>
            </a:pPr>
            <a:r>
              <a:rPr lang="ru-RU" sz="2200" b="1" dirty="0">
                <a:solidFill>
                  <a:srgbClr val="002060"/>
                </a:solidFill>
              </a:rPr>
              <a:t>р</a:t>
            </a:r>
            <a:r>
              <a:rPr lang="ru-RU" sz="2200" b="1" dirty="0" smtClean="0">
                <a:solidFill>
                  <a:srgbClr val="002060"/>
                </a:solidFill>
              </a:rPr>
              <a:t>азработка цикла виртуальных экскурсий  о героях Великой Отечественной войны;  </a:t>
            </a:r>
          </a:p>
          <a:p>
            <a:r>
              <a:rPr lang="ru-RU" sz="2600" b="1" i="1" dirty="0" smtClean="0">
                <a:solidFill>
                  <a:srgbClr val="C00000"/>
                </a:solidFill>
              </a:rPr>
              <a:t>Задачи:</a:t>
            </a:r>
          </a:p>
          <a:p>
            <a:pPr>
              <a:buFont typeface="Wingdings" pitchFamily="2" charset="2"/>
              <a:buChar char="Ø"/>
            </a:pPr>
            <a:r>
              <a:rPr lang="ru-RU" sz="2200" b="1" dirty="0">
                <a:solidFill>
                  <a:srgbClr val="002060"/>
                </a:solidFill>
              </a:rPr>
              <a:t>трансляция инновационного опыта на территории Российской Федерации посредством виртуальных экскурсий на семинарах, вебинарах, заседаниях круглых столов, научно-практических конференциях;</a:t>
            </a:r>
          </a:p>
          <a:p>
            <a:pPr>
              <a:buFont typeface="Wingdings" pitchFamily="2" charset="2"/>
              <a:buChar char="Ø"/>
            </a:pPr>
            <a:r>
              <a:rPr lang="ru-RU" sz="2200" b="1" dirty="0">
                <a:solidFill>
                  <a:srgbClr val="002060"/>
                </a:solidFill>
              </a:rPr>
              <a:t>оптимизация методической работы, направленной на повышение профессиональной компетенции педагогов;</a:t>
            </a:r>
          </a:p>
          <a:p>
            <a:pPr>
              <a:buFont typeface="Wingdings" pitchFamily="2" charset="2"/>
              <a:buChar char="Ø"/>
            </a:pPr>
            <a:r>
              <a:rPr lang="ru-RU" sz="2200" b="1" dirty="0">
                <a:solidFill>
                  <a:srgbClr val="002060"/>
                </a:solidFill>
              </a:rPr>
              <a:t>разработка и издание методических материалов;</a:t>
            </a:r>
          </a:p>
          <a:p>
            <a:pPr lvl="0">
              <a:buFont typeface="Wingdings" pitchFamily="2" charset="2"/>
              <a:buChar char="Ø"/>
            </a:pPr>
            <a:r>
              <a:rPr lang="ru-RU" sz="2200" b="1" dirty="0">
                <a:solidFill>
                  <a:srgbClr val="002060"/>
                </a:solidFill>
              </a:rPr>
              <a:t>ведение проектной и </a:t>
            </a:r>
            <a:r>
              <a:rPr lang="ru-RU" sz="2200" b="1" dirty="0" smtClean="0">
                <a:solidFill>
                  <a:srgbClr val="002060"/>
                </a:solidFill>
              </a:rPr>
              <a:t>исследовательской </a:t>
            </a:r>
            <a:r>
              <a:rPr lang="ru-RU" sz="2200" b="1" dirty="0">
                <a:solidFill>
                  <a:srgbClr val="002060"/>
                </a:solidFill>
              </a:rPr>
              <a:t>деятельности,  практических экспедиций, конкурсов и викторин;</a:t>
            </a:r>
          </a:p>
          <a:p>
            <a:pPr lvl="0"/>
            <a:r>
              <a:rPr lang="ru-RU" sz="2200" b="1" i="1" dirty="0">
                <a:solidFill>
                  <a:srgbClr val="002060"/>
                </a:solidFill>
              </a:rPr>
              <a:t> </a:t>
            </a:r>
            <a:r>
              <a:rPr lang="ru-RU" sz="2200" b="1" i="1" dirty="0" smtClean="0">
                <a:solidFill>
                  <a:srgbClr val="FF0000"/>
                </a:solidFill>
              </a:rPr>
              <a:t>Тип </a:t>
            </a:r>
            <a:r>
              <a:rPr lang="ru-RU" sz="2200" b="1" i="1" dirty="0">
                <a:solidFill>
                  <a:srgbClr val="FF0000"/>
                </a:solidFill>
              </a:rPr>
              <a:t>проекта:</a:t>
            </a:r>
            <a:r>
              <a:rPr lang="ru-RU" sz="2200" b="1" dirty="0">
                <a:solidFill>
                  <a:srgbClr val="002060"/>
                </a:solidFill>
              </a:rPr>
              <a:t> героико- патриотический</a:t>
            </a:r>
            <a:r>
              <a:rPr lang="ru-RU" sz="2200" b="1" dirty="0" smtClean="0">
                <a:solidFill>
                  <a:srgbClr val="002060"/>
                </a:solidFill>
              </a:rPr>
              <a:t>;</a:t>
            </a:r>
          </a:p>
          <a:p>
            <a:pPr lvl="0"/>
            <a:r>
              <a:rPr lang="ru-RU" sz="2200" b="1" i="1" dirty="0" smtClean="0">
                <a:solidFill>
                  <a:srgbClr val="FF0000"/>
                </a:solidFill>
              </a:rPr>
              <a:t> </a:t>
            </a:r>
            <a:r>
              <a:rPr lang="ru-RU" sz="2200" b="1" i="1" dirty="0">
                <a:solidFill>
                  <a:srgbClr val="FF0000"/>
                </a:solidFill>
              </a:rPr>
              <a:t>Продолжительность проекта : </a:t>
            </a:r>
            <a:r>
              <a:rPr lang="ru-RU" sz="2200" b="1" i="1" dirty="0" smtClean="0">
                <a:solidFill>
                  <a:schemeClr val="bg1"/>
                </a:solidFill>
              </a:rPr>
              <a:t>01.11.2022 </a:t>
            </a:r>
            <a:r>
              <a:rPr lang="ru-RU" sz="2200" b="1" i="1" dirty="0">
                <a:solidFill>
                  <a:schemeClr val="bg1"/>
                </a:solidFill>
              </a:rPr>
              <a:t>г.- </a:t>
            </a:r>
            <a:r>
              <a:rPr lang="ru-RU" sz="2200" b="1" i="1" dirty="0" smtClean="0">
                <a:solidFill>
                  <a:schemeClr val="bg1"/>
                </a:solidFill>
              </a:rPr>
              <a:t>01.11.2024г</a:t>
            </a:r>
            <a:endParaRPr lang="ru-RU" sz="2200" b="1" i="1" dirty="0">
              <a:solidFill>
                <a:srgbClr val="C00000"/>
              </a:solidFill>
            </a:endParaRPr>
          </a:p>
          <a:p>
            <a:pPr lvl="0">
              <a:buFont typeface="Wingdings" pitchFamily="2" charset="2"/>
              <a:buChar char="Ø"/>
            </a:pP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74148"/>
            <a:ext cx="6995120" cy="92211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Гипотеза проекта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4931940"/>
              </p:ext>
            </p:extLst>
          </p:nvPr>
        </p:nvGraphicFramePr>
        <p:xfrm>
          <a:off x="107504" y="2132856"/>
          <a:ext cx="857929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2051720" y="996262"/>
            <a:ext cx="6840760" cy="1136594"/>
          </a:xfrm>
          <a:prstGeom prst="rect">
            <a:avLst/>
          </a:prstGeom>
        </p:spPr>
        <p:txBody>
          <a:bodyPr vert="horz" anchor="ctr">
            <a:normAutofit fontScale="7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137160"/>
            <a:r>
              <a:rPr lang="ru-RU" sz="2800" dirty="0">
                <a:solidFill>
                  <a:schemeClr val="bg1"/>
                </a:solidFill>
                <a:effectLst/>
              </a:rPr>
              <a:t>Предполагается, что организация  сетевого сообщества образовательных учреждений  на территории Российской Федерации </a:t>
            </a:r>
            <a:endParaRPr lang="ru-RU" sz="2800" dirty="0" smtClean="0">
              <a:solidFill>
                <a:schemeClr val="bg1"/>
              </a:solidFill>
              <a:effectLst/>
            </a:endParaRPr>
          </a:p>
          <a:p>
            <a:pPr marL="137160"/>
            <a:r>
              <a:rPr lang="ru-RU" sz="2800" dirty="0" smtClean="0">
                <a:solidFill>
                  <a:schemeClr val="bg1"/>
                </a:solidFill>
                <a:effectLst/>
              </a:rPr>
              <a:t>даст </a:t>
            </a:r>
            <a:r>
              <a:rPr lang="ru-RU" sz="2800" dirty="0">
                <a:solidFill>
                  <a:schemeClr val="bg1"/>
                </a:solidFill>
                <a:effectLst/>
              </a:rPr>
              <a:t>возможность:</a:t>
            </a:r>
          </a:p>
        </p:txBody>
      </p:sp>
    </p:spTree>
    <p:extLst>
      <p:ext uri="{BB962C8B-B14F-4D97-AF65-F5344CB8AC3E}">
        <p14:creationId xmlns:p14="http://schemas.microsoft.com/office/powerpoint/2010/main" val="222413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Продукт проекта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расширение сетевого сообщества  ОО на территории Российской Федерации;</a:t>
            </a:r>
          </a:p>
          <a:p>
            <a:r>
              <a:rPr lang="ru-RU" dirty="0">
                <a:solidFill>
                  <a:schemeClr val="bg1"/>
                </a:solidFill>
              </a:rPr>
              <a:t>б</a:t>
            </a:r>
            <a:r>
              <a:rPr lang="ru-RU" dirty="0" smtClean="0">
                <a:solidFill>
                  <a:schemeClr val="bg1"/>
                </a:solidFill>
              </a:rPr>
              <a:t>анк данных педагогов-наставников по проблеме героико-патриотического воспитания подрастающего поколения;</a:t>
            </a:r>
          </a:p>
          <a:p>
            <a:r>
              <a:rPr lang="ru-RU" dirty="0">
                <a:solidFill>
                  <a:schemeClr val="bg1"/>
                </a:solidFill>
              </a:rPr>
              <a:t>д</a:t>
            </a:r>
            <a:r>
              <a:rPr lang="ru-RU" dirty="0" smtClean="0">
                <a:solidFill>
                  <a:schemeClr val="bg1"/>
                </a:solidFill>
              </a:rPr>
              <a:t>иагностика по выявлению сформированности гражданской позиции педагогов, школьников и их родителей по вопросу патриотического воспитания;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Виртуальный музей, включающий в себя цикл экскурсий по героико-патриотическому воспитанию;</a:t>
            </a:r>
          </a:p>
          <a:p>
            <a:r>
              <a:rPr lang="ru-RU" dirty="0">
                <a:solidFill>
                  <a:schemeClr val="bg1"/>
                </a:solidFill>
              </a:rPr>
              <a:t>м</a:t>
            </a:r>
            <a:r>
              <a:rPr lang="ru-RU" dirty="0" smtClean="0">
                <a:solidFill>
                  <a:schemeClr val="bg1"/>
                </a:solidFill>
              </a:rPr>
              <a:t>етодические пособия по патриотическому воспитанию молодежи.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704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77272" y="56657"/>
            <a:ext cx="6912768" cy="642942"/>
          </a:xfrm>
          <a:prstGeom prst="rect">
            <a:avLst/>
          </a:prstGeom>
          <a:solidFill>
            <a:srgbClr val="E6FF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 smtClean="0">
              <a:ln w="10541" cmpd="sng">
                <a:solidFill>
                  <a:srgbClr val="CEB966">
                    <a:shade val="88000"/>
                    <a:satMod val="110000"/>
                  </a:srgbClr>
                </a:solidFill>
                <a:prstDash val="solid"/>
              </a:ln>
              <a:solidFill>
                <a:srgbClr val="005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 w="10541" cmpd="sng">
                  <a:solidFill>
                    <a:srgbClr val="CEB966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5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СЕТЕВОЕ СООБЩЕСТВО</a:t>
            </a:r>
            <a:r>
              <a:rPr kumimoji="0" lang="en-US" sz="2800" b="1" i="0" u="none" strike="noStrike" kern="1200" cap="none" spc="0" normalizeH="0" baseline="0" noProof="0" dirty="0" smtClean="0">
                <a:ln w="10541" cmpd="sng">
                  <a:solidFill>
                    <a:srgbClr val="CEB966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5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800" b="1" i="0" u="none" strike="noStrike" kern="1200" cap="none" spc="0" normalizeH="0" baseline="0" noProof="0" dirty="0" smtClean="0">
                <a:ln w="10541" cmpd="sng">
                  <a:solidFill>
                    <a:srgbClr val="CEB966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5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lang="ru-RU" sz="2800" b="1" dirty="0" smtClean="0">
                <a:ln w="10541" cmpd="sng">
                  <a:solidFill>
                    <a:srgbClr val="CEB966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5000"/>
                </a:solidFill>
                <a:latin typeface="Times New Roman" pitchFamily="18" charset="0"/>
                <a:cs typeface="Times New Roman" pitchFamily="18" charset="0"/>
              </a:rPr>
              <a:t>47</a:t>
            </a:r>
            <a:r>
              <a:rPr kumimoji="0" lang="ru-RU" sz="2800" b="1" i="0" u="none" strike="noStrike" kern="1200" cap="none" spc="0" normalizeH="0" baseline="0" noProof="0" dirty="0" smtClean="0">
                <a:ln w="10541" cmpd="sng">
                  <a:solidFill>
                    <a:srgbClr val="CEB966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5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ОО)</a:t>
            </a:r>
            <a:r>
              <a:rPr kumimoji="0" lang="ru-RU" sz="2400" b="1" i="0" u="none" strike="noStrike" kern="1200" cap="none" spc="0" normalizeH="0" baseline="0" noProof="0" dirty="0">
                <a:ln w="10541" cmpd="sng">
                  <a:solidFill>
                    <a:srgbClr val="CEB966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5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kumimoji="0" lang="ru-RU" sz="2400" b="1" i="0" u="none" strike="noStrike" kern="1200" cap="none" spc="0" normalizeH="0" baseline="0" noProof="0" dirty="0">
                <a:ln w="10541" cmpd="sng">
                  <a:solidFill>
                    <a:srgbClr val="CEB966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5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endParaRPr kumimoji="0" lang="ru-RU" sz="2400" b="1" i="0" u="none" strike="noStrike" kern="1200" cap="none" spc="0" normalizeH="0" baseline="0" noProof="0" dirty="0">
              <a:ln w="10541" cmpd="sng">
                <a:solidFill>
                  <a:srgbClr val="CEB966">
                    <a:shade val="88000"/>
                    <a:satMod val="110000"/>
                  </a:srgbClr>
                </a:solidFill>
                <a:prstDash val="solid"/>
              </a:ln>
              <a:solidFill>
                <a:srgbClr val="00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2721163" y="907209"/>
            <a:ext cx="3338101" cy="667072"/>
            <a:chOff x="3069825" y="2020248"/>
            <a:chExt cx="2031363" cy="1352177"/>
          </a:xfrm>
        </p:grpSpPr>
        <p:sp>
          <p:nvSpPr>
            <p:cNvPr id="25" name="Овал 24"/>
            <p:cNvSpPr/>
            <p:nvPr/>
          </p:nvSpPr>
          <p:spPr>
            <a:xfrm>
              <a:off x="3069825" y="2020248"/>
              <a:ext cx="2031363" cy="1352177"/>
            </a:xfrm>
            <a:prstGeom prst="ellipse">
              <a:avLst/>
            </a:prstGeom>
            <a:solidFill>
              <a:srgbClr val="FF010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Овал 4"/>
            <p:cNvSpPr/>
            <p:nvPr/>
          </p:nvSpPr>
          <p:spPr>
            <a:xfrm>
              <a:off x="3392889" y="2108328"/>
              <a:ext cx="1436391" cy="956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marL="0" marR="0" lvl="0" indent="0" algn="ctr" defTabSz="9334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МАОУ </a:t>
              </a:r>
              <a:r>
                <a:rPr kumimoji="0" lang="ru-RU" sz="2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СОШ № </a:t>
              </a:r>
              <a:r>
                <a:rPr kumimoji="0" lang="ru-RU" sz="2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76</a:t>
              </a:r>
              <a:endParaRPr kumimoji="0" lang="ru-RU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4195816" y="1713451"/>
            <a:ext cx="1581889" cy="476486"/>
            <a:chOff x="1332840" y="42599"/>
            <a:chExt cx="1581889" cy="785739"/>
          </a:xfrm>
        </p:grpSpPr>
        <p:sp>
          <p:nvSpPr>
            <p:cNvPr id="56" name="Овал 55"/>
            <p:cNvSpPr/>
            <p:nvPr/>
          </p:nvSpPr>
          <p:spPr>
            <a:xfrm>
              <a:off x="1332840" y="42599"/>
              <a:ext cx="1581889" cy="785739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57" name="Овал 4"/>
            <p:cNvSpPr/>
            <p:nvPr/>
          </p:nvSpPr>
          <p:spPr>
            <a:xfrm>
              <a:off x="1475883" y="157667"/>
              <a:ext cx="1200505" cy="6480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marR="0" lvl="0" indent="0" algn="ctr" defTabSz="3556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МБОУ СОШ № 45</a:t>
              </a:r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1652338" y="1326897"/>
            <a:ext cx="1426121" cy="479533"/>
            <a:chOff x="552069" y="134567"/>
            <a:chExt cx="1667084" cy="835581"/>
          </a:xfrm>
          <a:solidFill>
            <a:srgbClr val="FFC000"/>
          </a:solidFill>
        </p:grpSpPr>
        <p:sp>
          <p:nvSpPr>
            <p:cNvPr id="59" name="Овал 58"/>
            <p:cNvSpPr/>
            <p:nvPr/>
          </p:nvSpPr>
          <p:spPr>
            <a:xfrm>
              <a:off x="552069" y="134567"/>
              <a:ext cx="1667084" cy="835581"/>
            </a:xfrm>
            <a:prstGeom prst="ellipse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60" name="Овал 4"/>
            <p:cNvSpPr/>
            <p:nvPr/>
          </p:nvSpPr>
          <p:spPr>
            <a:xfrm>
              <a:off x="796208" y="256935"/>
              <a:ext cx="1178806" cy="59084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МБОУ </a:t>
              </a:r>
              <a:r>
                <a:rPr kumimoji="0" 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СОШ № </a:t>
              </a:r>
              <a:r>
                <a:rPr kumimoji="0" lang="ru-RU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6</a:t>
              </a: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5777705" y="1900903"/>
            <a:ext cx="1593738" cy="417898"/>
            <a:chOff x="510837" y="1589313"/>
            <a:chExt cx="1703217" cy="911978"/>
          </a:xfrm>
          <a:solidFill>
            <a:srgbClr val="FFC000"/>
          </a:solidFill>
        </p:grpSpPr>
        <p:sp>
          <p:nvSpPr>
            <p:cNvPr id="62" name="Овал 61"/>
            <p:cNvSpPr/>
            <p:nvPr/>
          </p:nvSpPr>
          <p:spPr>
            <a:xfrm>
              <a:off x="510837" y="1589313"/>
              <a:ext cx="1703217" cy="911978"/>
            </a:xfrm>
            <a:prstGeom prst="ellipse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63" name="Овал 4"/>
            <p:cNvSpPr/>
            <p:nvPr/>
          </p:nvSpPr>
          <p:spPr>
            <a:xfrm>
              <a:off x="604043" y="1854397"/>
              <a:ext cx="1487174" cy="32243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МАОУ СОШ № 75</a:t>
              </a:r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77606" y="1858087"/>
            <a:ext cx="1675823" cy="479495"/>
            <a:chOff x="1102943" y="0"/>
            <a:chExt cx="1929572" cy="959671"/>
          </a:xfrm>
          <a:solidFill>
            <a:srgbClr val="FFC000"/>
          </a:solidFill>
        </p:grpSpPr>
        <p:sp>
          <p:nvSpPr>
            <p:cNvPr id="65" name="Овал 64"/>
            <p:cNvSpPr/>
            <p:nvPr/>
          </p:nvSpPr>
          <p:spPr>
            <a:xfrm>
              <a:off x="1102943" y="0"/>
              <a:ext cx="1929572" cy="959671"/>
            </a:xfrm>
            <a:prstGeom prst="ellipse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66" name="Овал 4"/>
            <p:cNvSpPr/>
            <p:nvPr/>
          </p:nvSpPr>
          <p:spPr>
            <a:xfrm>
              <a:off x="1385522" y="140542"/>
              <a:ext cx="1364414" cy="67859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МБОУ СОШ № 68</a:t>
              </a:r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7053005" y="1242768"/>
            <a:ext cx="1981049" cy="458202"/>
            <a:chOff x="681518" y="1604807"/>
            <a:chExt cx="1981049" cy="1144916"/>
          </a:xfrm>
          <a:solidFill>
            <a:srgbClr val="FFC000"/>
          </a:solidFill>
        </p:grpSpPr>
        <p:sp>
          <p:nvSpPr>
            <p:cNvPr id="68" name="Овал 67"/>
            <p:cNvSpPr/>
            <p:nvPr/>
          </p:nvSpPr>
          <p:spPr>
            <a:xfrm>
              <a:off x="681518" y="1604807"/>
              <a:ext cx="1981049" cy="1144916"/>
            </a:xfrm>
            <a:prstGeom prst="ellipse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69" name="Овал 4"/>
            <p:cNvSpPr/>
            <p:nvPr/>
          </p:nvSpPr>
          <p:spPr>
            <a:xfrm>
              <a:off x="971636" y="1772476"/>
              <a:ext cx="1400813" cy="80957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210" tIns="29210" rIns="29210" bIns="29210" numCol="1" spcCol="1270" anchor="ctr" anchorCtr="0">
              <a:noAutofit/>
            </a:bodyPr>
            <a:lstStyle/>
            <a:p>
              <a:pPr marL="0" marR="0" lvl="0" indent="0" algn="ctr" defTabSz="10223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МБОУ СОШ № </a:t>
              </a:r>
              <a:r>
                <a:rPr kumimoji="0" lang="ru-RU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38</a:t>
              </a: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7480423" y="631911"/>
            <a:ext cx="1629207" cy="423001"/>
            <a:chOff x="0" y="2613475"/>
            <a:chExt cx="2543554" cy="1307599"/>
          </a:xfrm>
          <a:solidFill>
            <a:srgbClr val="FFC000"/>
          </a:solidFill>
        </p:grpSpPr>
        <p:sp>
          <p:nvSpPr>
            <p:cNvPr id="71" name="Овал 70"/>
            <p:cNvSpPr/>
            <p:nvPr/>
          </p:nvSpPr>
          <p:spPr>
            <a:xfrm>
              <a:off x="0" y="2613475"/>
              <a:ext cx="2543554" cy="1307599"/>
            </a:xfrm>
            <a:prstGeom prst="ellipse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72" name="Овал 4"/>
            <p:cNvSpPr/>
            <p:nvPr/>
          </p:nvSpPr>
          <p:spPr>
            <a:xfrm>
              <a:off x="372495" y="2804968"/>
              <a:ext cx="1798564" cy="92461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marR="0" lvl="0" indent="0" algn="ctr" defTabSz="3556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МБОУ СОШ № 77</a:t>
              </a:r>
            </a:p>
          </p:txBody>
        </p:sp>
      </p:grpSp>
      <p:sp>
        <p:nvSpPr>
          <p:cNvPr id="6" name="Овал 5"/>
          <p:cNvSpPr/>
          <p:nvPr/>
        </p:nvSpPr>
        <p:spPr>
          <a:xfrm>
            <a:off x="33534" y="3294389"/>
            <a:ext cx="1766729" cy="5405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МБОУ СОШ №11 </a:t>
            </a:r>
            <a:r>
              <a:rPr kumimoji="0" lang="ru-RU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х.Маевский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284" y="3865173"/>
            <a:ext cx="179228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5123" y="3844948"/>
            <a:ext cx="179228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407" y="4408400"/>
            <a:ext cx="179228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032" y="2950707"/>
            <a:ext cx="2100827" cy="602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374" y="3674780"/>
            <a:ext cx="1719371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266" y="4401131"/>
            <a:ext cx="179228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4180"/>
            <a:ext cx="179228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9" name="Группа 118"/>
          <p:cNvGrpSpPr/>
          <p:nvPr/>
        </p:nvGrpSpPr>
        <p:grpSpPr>
          <a:xfrm>
            <a:off x="1486265" y="2168552"/>
            <a:ext cx="1667084" cy="479533"/>
            <a:chOff x="552069" y="134567"/>
            <a:chExt cx="1667084" cy="835581"/>
          </a:xfrm>
          <a:solidFill>
            <a:srgbClr val="FFC000"/>
          </a:solidFill>
        </p:grpSpPr>
        <p:sp>
          <p:nvSpPr>
            <p:cNvPr id="120" name="Овал 119"/>
            <p:cNvSpPr/>
            <p:nvPr/>
          </p:nvSpPr>
          <p:spPr>
            <a:xfrm>
              <a:off x="552069" y="134567"/>
              <a:ext cx="1667084" cy="835581"/>
            </a:xfrm>
            <a:prstGeom prst="ellipse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21" name="Овал 4"/>
            <p:cNvSpPr/>
            <p:nvPr/>
          </p:nvSpPr>
          <p:spPr>
            <a:xfrm>
              <a:off x="796208" y="256935"/>
              <a:ext cx="1178806" cy="59084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МБОУ </a:t>
              </a:r>
              <a:r>
                <a:rPr kumimoji="0" 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СОШ № </a:t>
              </a:r>
              <a:r>
                <a:rPr kumimoji="0" lang="ru-RU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</a:t>
              </a: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049" name="TextBox 2048"/>
          <p:cNvSpPr txBox="1"/>
          <p:nvPr/>
        </p:nvSpPr>
        <p:spPr>
          <a:xfrm>
            <a:off x="2021289" y="3951004"/>
            <a:ext cx="14381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МБОУ СОШ №45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ст.Северская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68" name="TextBox 2067"/>
          <p:cNvSpPr txBox="1"/>
          <p:nvPr/>
        </p:nvSpPr>
        <p:spPr>
          <a:xfrm>
            <a:off x="3855826" y="3914613"/>
            <a:ext cx="1471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МАОУ СОШ №11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г.Тимашевск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69" name="TextBox 2068"/>
          <p:cNvSpPr txBox="1"/>
          <p:nvPr/>
        </p:nvSpPr>
        <p:spPr>
          <a:xfrm>
            <a:off x="2829093" y="4497516"/>
            <a:ext cx="1469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МБОУ СОШ №7 </a:t>
            </a:r>
            <a:r>
              <a:rPr kumimoji="0" lang="ru-RU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гКущевский</a:t>
            </a:r>
            <a:r>
              <a:rPr kumimoji="0" lang="ru-RU" sz="1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р-он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73" name="TextBox 2072"/>
          <p:cNvSpPr txBox="1"/>
          <p:nvPr/>
        </p:nvSpPr>
        <p:spPr>
          <a:xfrm>
            <a:off x="4318659" y="4507469"/>
            <a:ext cx="2218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МБОУ СОШ №3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г.Туапсе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74" name="TextBox 2073"/>
          <p:cNvSpPr txBox="1"/>
          <p:nvPr/>
        </p:nvSpPr>
        <p:spPr>
          <a:xfrm>
            <a:off x="7434609" y="3766455"/>
            <a:ext cx="1256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АОУ СОШ №4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ст.Динская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75" name="TextBox 2074"/>
          <p:cNvSpPr txBox="1"/>
          <p:nvPr/>
        </p:nvSpPr>
        <p:spPr>
          <a:xfrm>
            <a:off x="7298031" y="3072716"/>
            <a:ext cx="1361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МБОУ СОШ №7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ru-RU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г.Геленджик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76" name="TextBox 2075"/>
          <p:cNvSpPr txBox="1"/>
          <p:nvPr/>
        </p:nvSpPr>
        <p:spPr>
          <a:xfrm>
            <a:off x="-137553" y="4080787"/>
            <a:ext cx="2111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 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МБОУ СОШ №2 </a:t>
            </a:r>
            <a:r>
              <a:rPr kumimoji="0" lang="ru-RU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п.Мостовской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107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6943" y="3862239"/>
            <a:ext cx="1668234" cy="569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599856" y="3951885"/>
            <a:ext cx="1476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МБОУ СОШ №19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ст.Марьянская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        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133" name="Группа 132"/>
          <p:cNvGrpSpPr/>
          <p:nvPr/>
        </p:nvGrpSpPr>
        <p:grpSpPr>
          <a:xfrm>
            <a:off x="2482376" y="1696674"/>
            <a:ext cx="1615582" cy="479533"/>
            <a:chOff x="552069" y="134567"/>
            <a:chExt cx="1667084" cy="835581"/>
          </a:xfrm>
          <a:solidFill>
            <a:srgbClr val="FFC000"/>
          </a:solidFill>
        </p:grpSpPr>
        <p:sp>
          <p:nvSpPr>
            <p:cNvPr id="134" name="Овал 133"/>
            <p:cNvSpPr/>
            <p:nvPr/>
          </p:nvSpPr>
          <p:spPr>
            <a:xfrm>
              <a:off x="552069" y="134567"/>
              <a:ext cx="1667084" cy="835581"/>
            </a:xfrm>
            <a:prstGeom prst="ellipse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35" name="Овал 4"/>
            <p:cNvSpPr/>
            <p:nvPr/>
          </p:nvSpPr>
          <p:spPr>
            <a:xfrm>
              <a:off x="796208" y="256935"/>
              <a:ext cx="1178806" cy="59084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МАОУ СОШ № </a:t>
              </a:r>
              <a:r>
                <a:rPr kumimoji="0" lang="ru-RU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96</a:t>
              </a: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36" name="Группа 135"/>
          <p:cNvGrpSpPr/>
          <p:nvPr/>
        </p:nvGrpSpPr>
        <p:grpSpPr>
          <a:xfrm>
            <a:off x="7395659" y="1845420"/>
            <a:ext cx="1644974" cy="458202"/>
            <a:chOff x="681518" y="1604807"/>
            <a:chExt cx="1981049" cy="1144916"/>
          </a:xfrm>
          <a:solidFill>
            <a:srgbClr val="FFC000"/>
          </a:solidFill>
        </p:grpSpPr>
        <p:sp>
          <p:nvSpPr>
            <p:cNvPr id="137" name="Овал 136"/>
            <p:cNvSpPr/>
            <p:nvPr/>
          </p:nvSpPr>
          <p:spPr>
            <a:xfrm>
              <a:off x="681518" y="1604807"/>
              <a:ext cx="1981049" cy="1144916"/>
            </a:xfrm>
            <a:prstGeom prst="ellipse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38" name="Овал 4"/>
            <p:cNvSpPr/>
            <p:nvPr/>
          </p:nvSpPr>
          <p:spPr>
            <a:xfrm>
              <a:off x="971636" y="1772476"/>
              <a:ext cx="1400813" cy="80957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210" tIns="29210" rIns="29210" bIns="29210" numCol="1" spcCol="1270" anchor="ctr" anchorCtr="0">
              <a:noAutofit/>
            </a:bodyPr>
            <a:lstStyle/>
            <a:p>
              <a:pPr marL="0" marR="0" lvl="0" indent="0" algn="ctr" defTabSz="10223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Краснодарский ПКУ</a:t>
              </a:r>
              <a:endPara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39" name="Группа 138"/>
          <p:cNvGrpSpPr/>
          <p:nvPr/>
        </p:nvGrpSpPr>
        <p:grpSpPr>
          <a:xfrm>
            <a:off x="5970512" y="820450"/>
            <a:ext cx="1629207" cy="423001"/>
            <a:chOff x="0" y="2613475"/>
            <a:chExt cx="2543554" cy="1307599"/>
          </a:xfrm>
          <a:solidFill>
            <a:srgbClr val="FFC000"/>
          </a:solidFill>
        </p:grpSpPr>
        <p:sp>
          <p:nvSpPr>
            <p:cNvPr id="140" name="Овал 139"/>
            <p:cNvSpPr/>
            <p:nvPr/>
          </p:nvSpPr>
          <p:spPr>
            <a:xfrm>
              <a:off x="0" y="2613475"/>
              <a:ext cx="2543554" cy="1307599"/>
            </a:xfrm>
            <a:prstGeom prst="ellipse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41" name="Овал 4"/>
            <p:cNvSpPr/>
            <p:nvPr/>
          </p:nvSpPr>
          <p:spPr>
            <a:xfrm>
              <a:off x="372495" y="2804968"/>
              <a:ext cx="1798564" cy="92461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marR="0" lvl="0" indent="0" algn="ctr" defTabSz="3556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МБОУ </a:t>
              </a:r>
              <a:r>
                <a:rPr kumimoji="0" lang="ru-RU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ДО ГДЮСШ</a:t>
              </a: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42" name="Группа 141"/>
          <p:cNvGrpSpPr/>
          <p:nvPr/>
        </p:nvGrpSpPr>
        <p:grpSpPr>
          <a:xfrm>
            <a:off x="5505343" y="1419249"/>
            <a:ext cx="1629207" cy="423001"/>
            <a:chOff x="0" y="2613475"/>
            <a:chExt cx="2543554" cy="1307599"/>
          </a:xfrm>
          <a:solidFill>
            <a:srgbClr val="FFC000"/>
          </a:solidFill>
        </p:grpSpPr>
        <p:sp>
          <p:nvSpPr>
            <p:cNvPr id="143" name="Овал 142"/>
            <p:cNvSpPr/>
            <p:nvPr/>
          </p:nvSpPr>
          <p:spPr>
            <a:xfrm>
              <a:off x="0" y="2613475"/>
              <a:ext cx="2543554" cy="1307599"/>
            </a:xfrm>
            <a:prstGeom prst="ellipse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44" name="Овал 4"/>
            <p:cNvSpPr/>
            <p:nvPr/>
          </p:nvSpPr>
          <p:spPr>
            <a:xfrm>
              <a:off x="372495" y="2804968"/>
              <a:ext cx="1798564" cy="92461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marR="0" lvl="0" indent="0" algn="ctr" defTabSz="3556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МБОУ СОШ № </a:t>
              </a:r>
              <a:r>
                <a:rPr kumimoji="0" lang="ru-RU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37</a:t>
              </a: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" name="Овал 3"/>
          <p:cNvSpPr/>
          <p:nvPr/>
        </p:nvSpPr>
        <p:spPr>
          <a:xfrm>
            <a:off x="4303230" y="3271606"/>
            <a:ext cx="2441509" cy="494849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МОБУ ООШ № 44 г. Сочи, с. </a:t>
            </a:r>
            <a:r>
              <a:rPr kumimoji="0" lang="ru-RU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Пластунка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865908" y="3282318"/>
            <a:ext cx="2295972" cy="54388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МОБУ СОШ № 28 </a:t>
            </a:r>
            <a:r>
              <a:rPr kumimoji="0" lang="ru-RU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Лабинский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р-он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78" name="Группа 77"/>
          <p:cNvGrpSpPr/>
          <p:nvPr/>
        </p:nvGrpSpPr>
        <p:grpSpPr>
          <a:xfrm>
            <a:off x="3357345" y="2184946"/>
            <a:ext cx="1667084" cy="479533"/>
            <a:chOff x="552069" y="134567"/>
            <a:chExt cx="1667084" cy="835581"/>
          </a:xfrm>
          <a:solidFill>
            <a:srgbClr val="FFC000"/>
          </a:solidFill>
        </p:grpSpPr>
        <p:sp>
          <p:nvSpPr>
            <p:cNvPr id="79" name="Овал 78"/>
            <p:cNvSpPr/>
            <p:nvPr/>
          </p:nvSpPr>
          <p:spPr>
            <a:xfrm>
              <a:off x="552069" y="134567"/>
              <a:ext cx="1667084" cy="835581"/>
            </a:xfrm>
            <a:prstGeom prst="ellipse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80" name="Овал 4"/>
            <p:cNvSpPr/>
            <p:nvPr/>
          </p:nvSpPr>
          <p:spPr>
            <a:xfrm>
              <a:off x="796208" y="256935"/>
              <a:ext cx="1178806" cy="59084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МАОУ СОШ № 71</a:t>
              </a:r>
            </a:p>
          </p:txBody>
        </p:sp>
      </p:grpSp>
      <p:grpSp>
        <p:nvGrpSpPr>
          <p:cNvPr id="81" name="Группа 80"/>
          <p:cNvGrpSpPr/>
          <p:nvPr/>
        </p:nvGrpSpPr>
        <p:grpSpPr>
          <a:xfrm>
            <a:off x="23317" y="2742828"/>
            <a:ext cx="1981049" cy="458202"/>
            <a:chOff x="681518" y="1604807"/>
            <a:chExt cx="1981049" cy="1144916"/>
          </a:xfrm>
          <a:solidFill>
            <a:srgbClr val="FFC000"/>
          </a:solidFill>
        </p:grpSpPr>
        <p:sp>
          <p:nvSpPr>
            <p:cNvPr id="82" name="Овал 81"/>
            <p:cNvSpPr/>
            <p:nvPr/>
          </p:nvSpPr>
          <p:spPr>
            <a:xfrm>
              <a:off x="681518" y="1604807"/>
              <a:ext cx="1981049" cy="1144916"/>
            </a:xfrm>
            <a:prstGeom prst="ellipse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83" name="Овал 4"/>
            <p:cNvSpPr/>
            <p:nvPr/>
          </p:nvSpPr>
          <p:spPr>
            <a:xfrm>
              <a:off x="971636" y="1772476"/>
              <a:ext cx="1400813" cy="80957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210" tIns="29210" rIns="29210" bIns="29210" numCol="1" spcCol="1270" anchor="ctr" anchorCtr="0">
              <a:noAutofit/>
            </a:bodyPr>
            <a:lstStyle/>
            <a:p>
              <a:pPr marL="0" marR="0" lvl="0" indent="0" algn="ctr" defTabSz="10223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400" dirty="0" smtClean="0">
                  <a:solidFill>
                    <a:sysClr val="windowText" lastClr="000000"/>
                  </a:solidFill>
                  <a:latin typeface="Calibri"/>
                </a:rPr>
                <a:t>МБОУ ДО «ЦРТДЮ"</a:t>
              </a:r>
              <a:endPara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4307406" y="2700584"/>
            <a:ext cx="1779795" cy="458202"/>
            <a:chOff x="681518" y="1604807"/>
            <a:chExt cx="1981049" cy="1144916"/>
          </a:xfrm>
          <a:solidFill>
            <a:srgbClr val="FFC000"/>
          </a:solidFill>
        </p:grpSpPr>
        <p:sp>
          <p:nvSpPr>
            <p:cNvPr id="85" name="Овал 84"/>
            <p:cNvSpPr/>
            <p:nvPr/>
          </p:nvSpPr>
          <p:spPr>
            <a:xfrm>
              <a:off x="681518" y="1604807"/>
              <a:ext cx="1981049" cy="1144916"/>
            </a:xfrm>
            <a:prstGeom prst="ellipse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86" name="Овал 4"/>
            <p:cNvSpPr/>
            <p:nvPr/>
          </p:nvSpPr>
          <p:spPr>
            <a:xfrm>
              <a:off x="971636" y="1772476"/>
              <a:ext cx="1400813" cy="80957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210" tIns="29210" rIns="29210" bIns="29210" numCol="1" spcCol="1270" anchor="ctr" anchorCtr="0">
              <a:noAutofit/>
            </a:bodyPr>
            <a:lstStyle/>
            <a:p>
              <a:pPr marL="0" marR="0" lvl="0" indent="0" algn="ctr" defTabSz="10223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400" dirty="0" smtClean="0">
                  <a:solidFill>
                    <a:sysClr val="windowText" lastClr="000000"/>
                  </a:solidFill>
                  <a:latin typeface="Calibri"/>
                </a:rPr>
                <a:t>МАОУ СОШ №52</a:t>
              </a:r>
              <a:endPara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" name="Овал 2"/>
          <p:cNvSpPr/>
          <p:nvPr/>
        </p:nvSpPr>
        <p:spPr>
          <a:xfrm>
            <a:off x="5313948" y="4965667"/>
            <a:ext cx="1453989" cy="722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100" b="1" dirty="0">
                <a:solidFill>
                  <a:prstClr val="black"/>
                </a:solidFill>
              </a:rPr>
              <a:t>МБОУ СОШ №29</a:t>
            </a:r>
          </a:p>
          <a:p>
            <a:pPr lvl="0" algn="ctr">
              <a:defRPr/>
            </a:pPr>
            <a:r>
              <a:rPr lang="ru-RU" sz="1100" b="1" dirty="0">
                <a:solidFill>
                  <a:prstClr val="black"/>
                </a:solidFill>
              </a:rPr>
              <a:t> </a:t>
            </a:r>
            <a:r>
              <a:rPr lang="ru-RU" sz="1100" b="1" dirty="0" err="1">
                <a:solidFill>
                  <a:prstClr val="black"/>
                </a:solidFill>
              </a:rPr>
              <a:t>г.Донецк</a:t>
            </a:r>
            <a:endParaRPr lang="ru-RU" sz="1100" b="1" dirty="0">
              <a:solidFill>
                <a:prstClr val="black"/>
              </a:solidFill>
            </a:endParaRPr>
          </a:p>
        </p:txBody>
      </p:sp>
      <p:sp>
        <p:nvSpPr>
          <p:cNvPr id="92" name="Овал 91"/>
          <p:cNvSpPr/>
          <p:nvPr/>
        </p:nvSpPr>
        <p:spPr>
          <a:xfrm>
            <a:off x="2209030" y="5003235"/>
            <a:ext cx="1453989" cy="722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100" b="1" dirty="0">
                <a:solidFill>
                  <a:prstClr val="black"/>
                </a:solidFill>
              </a:rPr>
              <a:t>МБОУ СОШ №100</a:t>
            </a:r>
          </a:p>
          <a:p>
            <a:pPr lvl="0" algn="ctr">
              <a:defRPr/>
            </a:pPr>
            <a:r>
              <a:rPr lang="ru-RU" sz="1100" b="1" dirty="0">
                <a:solidFill>
                  <a:prstClr val="black"/>
                </a:solidFill>
              </a:rPr>
              <a:t> </a:t>
            </a:r>
            <a:r>
              <a:rPr lang="ru-RU" sz="1100" b="1" dirty="0" err="1">
                <a:solidFill>
                  <a:prstClr val="black"/>
                </a:solidFill>
              </a:rPr>
              <a:t>г.Пушкин</a:t>
            </a:r>
            <a:endParaRPr lang="ru-RU" sz="1100" b="1" dirty="0">
              <a:solidFill>
                <a:prstClr val="black"/>
              </a:solidFill>
            </a:endParaRPr>
          </a:p>
        </p:txBody>
      </p:sp>
      <p:sp>
        <p:nvSpPr>
          <p:cNvPr id="93" name="Овал 92"/>
          <p:cNvSpPr/>
          <p:nvPr/>
        </p:nvSpPr>
        <p:spPr>
          <a:xfrm>
            <a:off x="3715386" y="4916991"/>
            <a:ext cx="1453989" cy="722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100" b="1" dirty="0">
                <a:solidFill>
                  <a:prstClr val="black"/>
                </a:solidFill>
              </a:rPr>
              <a:t>БОУ СОШ №</a:t>
            </a:r>
            <a:r>
              <a:rPr lang="ru-RU" sz="1100" b="1" dirty="0" smtClean="0">
                <a:solidFill>
                  <a:prstClr val="black"/>
                </a:solidFill>
              </a:rPr>
              <a:t>3 </a:t>
            </a:r>
            <a:r>
              <a:rPr lang="ru-RU" sz="1100" b="1" dirty="0" err="1" smtClean="0">
                <a:solidFill>
                  <a:prstClr val="black"/>
                </a:solidFill>
              </a:rPr>
              <a:t>г.Мыски</a:t>
            </a:r>
            <a:endParaRPr lang="ru-RU" sz="1100" b="1" dirty="0">
              <a:solidFill>
                <a:prstClr val="black"/>
              </a:solidFill>
            </a:endParaRPr>
          </a:p>
        </p:txBody>
      </p:sp>
      <p:sp>
        <p:nvSpPr>
          <p:cNvPr id="95" name="Овал 94"/>
          <p:cNvSpPr/>
          <p:nvPr/>
        </p:nvSpPr>
        <p:spPr>
          <a:xfrm>
            <a:off x="3014597" y="5688617"/>
            <a:ext cx="1484710" cy="9280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100" b="1" dirty="0">
                <a:solidFill>
                  <a:prstClr val="black"/>
                </a:solidFill>
              </a:rPr>
              <a:t>ГБОУ кадетская школа-интернат  </a:t>
            </a:r>
            <a:r>
              <a:rPr lang="ru-RU" sz="1100" b="1" dirty="0" err="1">
                <a:solidFill>
                  <a:prstClr val="black"/>
                </a:solidFill>
              </a:rPr>
              <a:t>г.Куртамыш</a:t>
            </a:r>
            <a:endParaRPr lang="ru-RU" sz="1100" b="1" dirty="0">
              <a:solidFill>
                <a:prstClr val="black"/>
              </a:solidFill>
            </a:endParaRPr>
          </a:p>
        </p:txBody>
      </p:sp>
      <p:sp>
        <p:nvSpPr>
          <p:cNvPr id="96" name="Овал 95"/>
          <p:cNvSpPr/>
          <p:nvPr/>
        </p:nvSpPr>
        <p:spPr>
          <a:xfrm>
            <a:off x="6259" y="4932592"/>
            <a:ext cx="1306222" cy="722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100" b="1" dirty="0">
                <a:solidFill>
                  <a:prstClr val="black"/>
                </a:solidFill>
              </a:rPr>
              <a:t>МКОУ СОШ №1 </a:t>
            </a:r>
            <a:r>
              <a:rPr lang="ru-RU" sz="1100" b="1" dirty="0" err="1" smtClean="0">
                <a:solidFill>
                  <a:prstClr val="black"/>
                </a:solidFill>
              </a:rPr>
              <a:t>г.Куртамыш</a:t>
            </a:r>
            <a:endParaRPr lang="ru-RU" sz="1100" b="1" dirty="0">
              <a:solidFill>
                <a:prstClr val="black"/>
              </a:solidFill>
            </a:endParaRPr>
          </a:p>
        </p:txBody>
      </p:sp>
      <p:sp>
        <p:nvSpPr>
          <p:cNvPr id="97" name="Овал 96"/>
          <p:cNvSpPr/>
          <p:nvPr/>
        </p:nvSpPr>
        <p:spPr>
          <a:xfrm>
            <a:off x="1077272" y="4465222"/>
            <a:ext cx="1453989" cy="722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100" b="1" dirty="0">
                <a:solidFill>
                  <a:prstClr val="black"/>
                </a:solidFill>
              </a:rPr>
              <a:t>МБОУ СОШ №38 </a:t>
            </a:r>
            <a:r>
              <a:rPr lang="ru-RU" sz="1100" b="1" dirty="0" err="1">
                <a:solidFill>
                  <a:prstClr val="black"/>
                </a:solidFill>
              </a:rPr>
              <a:t>г.Москва</a:t>
            </a:r>
            <a:endParaRPr lang="ru-RU" sz="1100" b="1" dirty="0">
              <a:solidFill>
                <a:prstClr val="black"/>
              </a:solidFill>
            </a:endParaRPr>
          </a:p>
        </p:txBody>
      </p:sp>
      <p:sp>
        <p:nvSpPr>
          <p:cNvPr id="98" name="Овал 97"/>
          <p:cNvSpPr/>
          <p:nvPr/>
        </p:nvSpPr>
        <p:spPr>
          <a:xfrm>
            <a:off x="7852501" y="4280285"/>
            <a:ext cx="1210242" cy="722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100" b="1" dirty="0">
                <a:solidFill>
                  <a:prstClr val="black"/>
                </a:solidFill>
              </a:rPr>
              <a:t>СШ №27 «а» Новая Адыгея</a:t>
            </a:r>
          </a:p>
        </p:txBody>
      </p:sp>
      <p:sp>
        <p:nvSpPr>
          <p:cNvPr id="99" name="Овал 98"/>
          <p:cNvSpPr/>
          <p:nvPr/>
        </p:nvSpPr>
        <p:spPr>
          <a:xfrm>
            <a:off x="6446465" y="4468402"/>
            <a:ext cx="1386817" cy="7197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100" b="1" dirty="0">
                <a:solidFill>
                  <a:prstClr val="black"/>
                </a:solidFill>
              </a:rPr>
              <a:t>МБОУ СОШ №56 </a:t>
            </a:r>
            <a:r>
              <a:rPr lang="ru-RU" sz="1100" b="1" dirty="0" err="1">
                <a:solidFill>
                  <a:prstClr val="black"/>
                </a:solidFill>
              </a:rPr>
              <a:t>г.Магнитогорск</a:t>
            </a:r>
            <a:endParaRPr lang="ru-RU" sz="1100" b="1" dirty="0">
              <a:solidFill>
                <a:prstClr val="black"/>
              </a:solidFill>
            </a:endParaRPr>
          </a:p>
        </p:txBody>
      </p:sp>
      <p:sp>
        <p:nvSpPr>
          <p:cNvPr id="100" name="Овал 99"/>
          <p:cNvSpPr/>
          <p:nvPr/>
        </p:nvSpPr>
        <p:spPr>
          <a:xfrm>
            <a:off x="1095815" y="5365382"/>
            <a:ext cx="1275065" cy="722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100" b="1" dirty="0" smtClean="0">
                <a:solidFill>
                  <a:prstClr val="black"/>
                </a:solidFill>
              </a:rPr>
              <a:t>МБОУ СОШ №12 Петрозаводск</a:t>
            </a:r>
            <a:endParaRPr lang="ru-RU" sz="1100" b="1" dirty="0">
              <a:solidFill>
                <a:prstClr val="black"/>
              </a:solidFill>
            </a:endParaRPr>
          </a:p>
        </p:txBody>
      </p:sp>
      <p:sp>
        <p:nvSpPr>
          <p:cNvPr id="101" name="Овал 100"/>
          <p:cNvSpPr/>
          <p:nvPr/>
        </p:nvSpPr>
        <p:spPr>
          <a:xfrm>
            <a:off x="7571288" y="5161788"/>
            <a:ext cx="1453989" cy="722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100" b="1" dirty="0">
                <a:solidFill>
                  <a:prstClr val="black"/>
                </a:solidFill>
              </a:rPr>
              <a:t>КГТУ (</a:t>
            </a:r>
            <a:r>
              <a:rPr lang="ru-RU" sz="1100" b="1" dirty="0" smtClean="0">
                <a:solidFill>
                  <a:prstClr val="black"/>
                </a:solidFill>
              </a:rPr>
              <a:t>ПКУ)</a:t>
            </a:r>
            <a:endParaRPr lang="ru-RU" sz="1100" b="1" dirty="0">
              <a:solidFill>
                <a:prstClr val="black"/>
              </a:solidFill>
            </a:endParaRPr>
          </a:p>
          <a:p>
            <a:pPr lvl="0" algn="ctr">
              <a:defRPr/>
            </a:pPr>
            <a:r>
              <a:rPr lang="ru-RU" sz="1100" b="1" dirty="0" smtClean="0">
                <a:solidFill>
                  <a:prstClr val="black"/>
                </a:solidFill>
              </a:rPr>
              <a:t>Филиал </a:t>
            </a:r>
            <a:r>
              <a:rPr lang="ru-RU" sz="1100" b="1" dirty="0" err="1" smtClean="0">
                <a:solidFill>
                  <a:prstClr val="black"/>
                </a:solidFill>
              </a:rPr>
              <a:t>г.Темрюк</a:t>
            </a:r>
            <a:endParaRPr lang="ru-RU" sz="1100" b="1" dirty="0">
              <a:solidFill>
                <a:prstClr val="black"/>
              </a:solidFill>
            </a:endParaRPr>
          </a:p>
        </p:txBody>
      </p:sp>
      <p:sp>
        <p:nvSpPr>
          <p:cNvPr id="102" name="Овал 101"/>
          <p:cNvSpPr/>
          <p:nvPr/>
        </p:nvSpPr>
        <p:spPr>
          <a:xfrm>
            <a:off x="4560111" y="5645917"/>
            <a:ext cx="1528500" cy="722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100" b="1" dirty="0" smtClean="0">
                <a:solidFill>
                  <a:prstClr val="black"/>
                </a:solidFill>
              </a:rPr>
              <a:t>Аксаковская гимназия №11 Уфа</a:t>
            </a:r>
            <a:endParaRPr lang="ru-RU" sz="1100" b="1" dirty="0">
              <a:solidFill>
                <a:prstClr val="black"/>
              </a:solidFill>
            </a:endParaRPr>
          </a:p>
        </p:txBody>
      </p:sp>
      <p:sp>
        <p:nvSpPr>
          <p:cNvPr id="103" name="Овал 102"/>
          <p:cNvSpPr/>
          <p:nvPr/>
        </p:nvSpPr>
        <p:spPr>
          <a:xfrm>
            <a:off x="77606" y="6007392"/>
            <a:ext cx="1453989" cy="722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100" b="1" dirty="0" err="1" smtClean="0">
                <a:solidFill>
                  <a:prstClr val="black"/>
                </a:solidFill>
              </a:rPr>
              <a:t>Саргатский</a:t>
            </a:r>
            <a:r>
              <a:rPr lang="ru-RU" sz="1100" b="1" dirty="0" smtClean="0">
                <a:solidFill>
                  <a:prstClr val="black"/>
                </a:solidFill>
              </a:rPr>
              <a:t> лицей Омская обл.</a:t>
            </a:r>
            <a:endParaRPr lang="ru-RU" sz="1100" b="1" dirty="0">
              <a:solidFill>
                <a:prstClr val="black"/>
              </a:solidFill>
            </a:endParaRPr>
          </a:p>
        </p:txBody>
      </p:sp>
      <p:sp>
        <p:nvSpPr>
          <p:cNvPr id="104" name="Овал 103"/>
          <p:cNvSpPr/>
          <p:nvPr/>
        </p:nvSpPr>
        <p:spPr>
          <a:xfrm>
            <a:off x="1624470" y="6093740"/>
            <a:ext cx="1453989" cy="722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100" b="1" dirty="0" smtClean="0">
                <a:solidFill>
                  <a:prstClr val="black"/>
                </a:solidFill>
              </a:rPr>
              <a:t>МОУ СОШ34 Комсомольск на Амуре</a:t>
            </a:r>
            <a:endParaRPr lang="ru-RU" sz="1100" b="1" dirty="0">
              <a:solidFill>
                <a:prstClr val="black"/>
              </a:solidFill>
            </a:endParaRPr>
          </a:p>
        </p:txBody>
      </p:sp>
      <p:sp>
        <p:nvSpPr>
          <p:cNvPr id="105" name="Овал 104"/>
          <p:cNvSpPr/>
          <p:nvPr/>
        </p:nvSpPr>
        <p:spPr>
          <a:xfrm>
            <a:off x="6508516" y="5448566"/>
            <a:ext cx="1203455" cy="722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100" b="1" dirty="0" smtClean="0">
                <a:solidFill>
                  <a:prstClr val="black"/>
                </a:solidFill>
              </a:rPr>
              <a:t>КГТУ (ПКУ)</a:t>
            </a:r>
            <a:r>
              <a:rPr lang="ru-RU" sz="1100" b="1" dirty="0" err="1" smtClean="0">
                <a:solidFill>
                  <a:prstClr val="black"/>
                </a:solidFill>
              </a:rPr>
              <a:t>г.Москва</a:t>
            </a:r>
            <a:endParaRPr lang="ru-RU" sz="1100" b="1" dirty="0">
              <a:solidFill>
                <a:prstClr val="black"/>
              </a:solidFill>
            </a:endParaRPr>
          </a:p>
        </p:txBody>
      </p:sp>
      <p:grpSp>
        <p:nvGrpSpPr>
          <p:cNvPr id="87" name="Группа 86"/>
          <p:cNvGrpSpPr/>
          <p:nvPr/>
        </p:nvGrpSpPr>
        <p:grpSpPr>
          <a:xfrm>
            <a:off x="2261523" y="2778361"/>
            <a:ext cx="1981049" cy="458202"/>
            <a:chOff x="681518" y="1604807"/>
            <a:chExt cx="1981049" cy="1144916"/>
          </a:xfrm>
          <a:solidFill>
            <a:srgbClr val="FFC000"/>
          </a:solidFill>
        </p:grpSpPr>
        <p:sp>
          <p:nvSpPr>
            <p:cNvPr id="88" name="Овал 87"/>
            <p:cNvSpPr/>
            <p:nvPr/>
          </p:nvSpPr>
          <p:spPr>
            <a:xfrm>
              <a:off x="681518" y="1604807"/>
              <a:ext cx="1981049" cy="1144916"/>
            </a:xfrm>
            <a:prstGeom prst="ellipse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89" name="Овал 4"/>
            <p:cNvSpPr/>
            <p:nvPr/>
          </p:nvSpPr>
          <p:spPr>
            <a:xfrm>
              <a:off x="971636" y="1772476"/>
              <a:ext cx="1400813" cy="80957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210" tIns="29210" rIns="29210" bIns="29210" numCol="1" spcCol="1270" anchor="ctr" anchorCtr="0">
              <a:noAutofit/>
            </a:bodyPr>
            <a:lstStyle/>
            <a:p>
              <a:pPr marL="0" marR="0" lvl="0" indent="0" algn="ctr" defTabSz="10223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400" dirty="0" smtClean="0">
                  <a:solidFill>
                    <a:sysClr val="windowText" lastClr="000000"/>
                  </a:solidFill>
                  <a:latin typeface="Calibri"/>
                </a:rPr>
                <a:t>МУ ДО ДШИ №2</a:t>
              </a:r>
              <a:endPara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90" name="Группа 89"/>
          <p:cNvGrpSpPr/>
          <p:nvPr/>
        </p:nvGrpSpPr>
        <p:grpSpPr>
          <a:xfrm>
            <a:off x="1253393" y="722713"/>
            <a:ext cx="1667084" cy="479533"/>
            <a:chOff x="552069" y="134567"/>
            <a:chExt cx="1667084" cy="835581"/>
          </a:xfrm>
          <a:solidFill>
            <a:srgbClr val="FFC000"/>
          </a:solidFill>
        </p:grpSpPr>
        <p:sp>
          <p:nvSpPr>
            <p:cNvPr id="91" name="Овал 90"/>
            <p:cNvSpPr/>
            <p:nvPr/>
          </p:nvSpPr>
          <p:spPr>
            <a:xfrm>
              <a:off x="552069" y="134567"/>
              <a:ext cx="1667084" cy="835581"/>
            </a:xfrm>
            <a:prstGeom prst="ellipse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94" name="Овал 4"/>
            <p:cNvSpPr/>
            <p:nvPr/>
          </p:nvSpPr>
          <p:spPr>
            <a:xfrm>
              <a:off x="796208" y="256935"/>
              <a:ext cx="1178806" cy="59084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МБОУ </a:t>
              </a:r>
              <a:r>
                <a:rPr kumimoji="0" 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СОШ № </a:t>
              </a:r>
              <a:r>
                <a:rPr lang="ru-RU" sz="1200" dirty="0" smtClean="0">
                  <a:solidFill>
                    <a:sysClr val="windowText" lastClr="000000"/>
                  </a:solidFill>
                  <a:latin typeface="Calibri"/>
                </a:rPr>
                <a:t>58</a:t>
              </a: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06" name="Группа 105"/>
          <p:cNvGrpSpPr/>
          <p:nvPr/>
        </p:nvGrpSpPr>
        <p:grpSpPr>
          <a:xfrm>
            <a:off x="0" y="1119287"/>
            <a:ext cx="1667084" cy="479533"/>
            <a:chOff x="552069" y="134567"/>
            <a:chExt cx="1667084" cy="835581"/>
          </a:xfrm>
          <a:solidFill>
            <a:srgbClr val="FFC000"/>
          </a:solidFill>
        </p:grpSpPr>
        <p:sp>
          <p:nvSpPr>
            <p:cNvPr id="108" name="Овал 107"/>
            <p:cNvSpPr/>
            <p:nvPr/>
          </p:nvSpPr>
          <p:spPr>
            <a:xfrm>
              <a:off x="552069" y="134567"/>
              <a:ext cx="1667084" cy="835581"/>
            </a:xfrm>
            <a:prstGeom prst="ellipse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09" name="Овал 4"/>
            <p:cNvSpPr/>
            <p:nvPr/>
          </p:nvSpPr>
          <p:spPr>
            <a:xfrm>
              <a:off x="830654" y="256935"/>
              <a:ext cx="1178806" cy="59084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200" noProof="0" dirty="0" smtClean="0">
                  <a:solidFill>
                    <a:sysClr val="windowText" lastClr="000000"/>
                  </a:solidFill>
                  <a:latin typeface="Calibri"/>
                </a:rPr>
                <a:t>МАДОУ ДС №112</a:t>
              </a: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10" name="Группа 109"/>
          <p:cNvGrpSpPr/>
          <p:nvPr/>
        </p:nvGrpSpPr>
        <p:grpSpPr>
          <a:xfrm>
            <a:off x="5743934" y="2387474"/>
            <a:ext cx="1554097" cy="479533"/>
            <a:chOff x="552069" y="134567"/>
            <a:chExt cx="1667084" cy="835581"/>
          </a:xfrm>
          <a:solidFill>
            <a:srgbClr val="FFC000"/>
          </a:solidFill>
        </p:grpSpPr>
        <p:sp>
          <p:nvSpPr>
            <p:cNvPr id="111" name="Овал 110"/>
            <p:cNvSpPr/>
            <p:nvPr/>
          </p:nvSpPr>
          <p:spPr>
            <a:xfrm>
              <a:off x="552069" y="134567"/>
              <a:ext cx="1667084" cy="835581"/>
            </a:xfrm>
            <a:prstGeom prst="ellipse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2" name="Овал 4"/>
            <p:cNvSpPr/>
            <p:nvPr/>
          </p:nvSpPr>
          <p:spPr>
            <a:xfrm>
              <a:off x="796208" y="256935"/>
              <a:ext cx="1178806" cy="59084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200" dirty="0" smtClean="0">
                  <a:solidFill>
                    <a:sysClr val="windowText" lastClr="000000"/>
                  </a:solidFill>
                  <a:latin typeface="Calibri"/>
                </a:rPr>
                <a:t>МАДОУ ДС №205</a:t>
              </a:r>
              <a:endParaRPr lang="ru-RU" sz="1200" dirty="0">
                <a:solidFill>
                  <a:sysClr val="windowText" lastClr="000000"/>
                </a:solidFill>
                <a:latin typeface="Calibri"/>
              </a:endParaRPr>
            </a:p>
          </p:txBody>
        </p:sp>
      </p:grpSp>
      <p:grpSp>
        <p:nvGrpSpPr>
          <p:cNvPr id="113" name="Группа 112"/>
          <p:cNvGrpSpPr/>
          <p:nvPr/>
        </p:nvGrpSpPr>
        <p:grpSpPr>
          <a:xfrm>
            <a:off x="7395659" y="2394783"/>
            <a:ext cx="1667084" cy="479533"/>
            <a:chOff x="552069" y="134567"/>
            <a:chExt cx="1667084" cy="835581"/>
          </a:xfrm>
          <a:solidFill>
            <a:srgbClr val="FFC000"/>
          </a:solidFill>
        </p:grpSpPr>
        <p:sp>
          <p:nvSpPr>
            <p:cNvPr id="114" name="Овал 113"/>
            <p:cNvSpPr/>
            <p:nvPr/>
          </p:nvSpPr>
          <p:spPr>
            <a:xfrm>
              <a:off x="552069" y="134567"/>
              <a:ext cx="1667084" cy="835581"/>
            </a:xfrm>
            <a:prstGeom prst="ellipse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5" name="Овал 4"/>
            <p:cNvSpPr/>
            <p:nvPr/>
          </p:nvSpPr>
          <p:spPr>
            <a:xfrm>
              <a:off x="796208" y="256935"/>
              <a:ext cx="1178806" cy="59084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200" dirty="0" smtClean="0">
                  <a:solidFill>
                    <a:sysClr val="windowText" lastClr="000000"/>
                  </a:solidFill>
                  <a:latin typeface="Calibri"/>
                </a:rPr>
                <a:t>МАДОУ ДС №206</a:t>
              </a:r>
              <a:endParaRPr lang="ru-RU" sz="1200" dirty="0">
                <a:solidFill>
                  <a:sysClr val="windowText" lastClr="000000"/>
                </a:solidFill>
                <a:latin typeface="Calibri"/>
              </a:endParaRPr>
            </a:p>
          </p:txBody>
        </p:sp>
      </p:grpSp>
      <p:sp>
        <p:nvSpPr>
          <p:cNvPr id="116" name="Овал 115"/>
          <p:cNvSpPr/>
          <p:nvPr/>
        </p:nvSpPr>
        <p:spPr>
          <a:xfrm>
            <a:off x="5940974" y="6133614"/>
            <a:ext cx="1453989" cy="722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100" b="1" dirty="0">
                <a:solidFill>
                  <a:prstClr val="black"/>
                </a:solidFill>
              </a:rPr>
              <a:t>КГТУ (</a:t>
            </a:r>
            <a:r>
              <a:rPr lang="ru-RU" sz="1100" b="1" dirty="0" smtClean="0">
                <a:solidFill>
                  <a:prstClr val="black"/>
                </a:solidFill>
              </a:rPr>
              <a:t>ПКУ)</a:t>
            </a:r>
            <a:endParaRPr lang="ru-RU" sz="1100" b="1" dirty="0">
              <a:solidFill>
                <a:prstClr val="black"/>
              </a:solidFill>
            </a:endParaRPr>
          </a:p>
          <a:p>
            <a:pPr lvl="0" algn="ctr">
              <a:defRPr/>
            </a:pPr>
            <a:r>
              <a:rPr lang="ru-RU" sz="1100" b="1" dirty="0" smtClean="0">
                <a:solidFill>
                  <a:prstClr val="black"/>
                </a:solidFill>
              </a:rPr>
              <a:t>Филиал г. </a:t>
            </a:r>
            <a:r>
              <a:rPr lang="ru-RU" sz="1100" b="1" dirty="0" err="1" smtClean="0">
                <a:solidFill>
                  <a:prstClr val="black"/>
                </a:solidFill>
              </a:rPr>
              <a:t>г.Ростов</a:t>
            </a:r>
            <a:r>
              <a:rPr lang="ru-RU" sz="1100" b="1" dirty="0" smtClean="0">
                <a:solidFill>
                  <a:prstClr val="black"/>
                </a:solidFill>
              </a:rPr>
              <a:t>-на-Дону</a:t>
            </a:r>
            <a:endParaRPr lang="ru-RU" sz="1100" b="1" dirty="0">
              <a:solidFill>
                <a:prstClr val="black"/>
              </a:solidFill>
            </a:endParaRPr>
          </a:p>
        </p:txBody>
      </p:sp>
      <p:sp>
        <p:nvSpPr>
          <p:cNvPr id="117" name="Овал 116"/>
          <p:cNvSpPr/>
          <p:nvPr/>
        </p:nvSpPr>
        <p:spPr>
          <a:xfrm>
            <a:off x="7574761" y="6076607"/>
            <a:ext cx="1453989" cy="722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100" b="1" dirty="0" smtClean="0">
                <a:solidFill>
                  <a:prstClr val="black"/>
                </a:solidFill>
              </a:rPr>
              <a:t>МБОУ ООШ №4</a:t>
            </a:r>
          </a:p>
          <a:p>
            <a:pPr algn="ctr">
              <a:defRPr/>
            </a:pPr>
            <a:r>
              <a:rPr lang="ru-RU" sz="1100" b="1" dirty="0" err="1" smtClean="0">
                <a:solidFill>
                  <a:prstClr val="black"/>
                </a:solidFill>
              </a:rPr>
              <a:t>Г.Мурманск</a:t>
            </a:r>
            <a:endParaRPr lang="ru-RU" sz="11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44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8"/>
            <a:ext cx="8748464" cy="4608512"/>
          </a:xfrm>
        </p:spPr>
        <p:txBody>
          <a:bodyPr>
            <a:normAutofit fontScale="92500" lnSpcReduction="20000"/>
          </a:bodyPr>
          <a:lstStyle/>
          <a:p>
            <a:pPr algn="ctr" indent="0" marL="137160">
              <a:buNone/>
            </a:pPr>
            <a:r>
              <a:rPr b="1" dirty="0" lang="ru-RU" smtClean="0" sz="2400">
                <a:solidFill>
                  <a:schemeClr val="bg1"/>
                </a:solidFill>
              </a:rPr>
              <a:t>Итоги работы сетевых партнеров в 2022-2023гг.</a:t>
            </a:r>
          </a:p>
          <a:p>
            <a:pPr indent="0" marL="137160">
              <a:buNone/>
            </a:pPr>
            <a:r>
              <a:rPr b="1" dirty="0" lang="ru-RU" smtClean="0" sz="2000" u="sng">
                <a:solidFill>
                  <a:schemeClr val="bg1"/>
                </a:solidFill>
              </a:rPr>
              <a:t>Январь 2023 </a:t>
            </a:r>
          </a:p>
          <a:p>
            <a:pPr indent="0" marL="137160">
              <a:buNone/>
            </a:pPr>
            <a:r>
              <a:rPr dirty="0" lang="ru-RU" smtClean="0" sz="2000" u="sng">
                <a:solidFill>
                  <a:schemeClr val="bg1"/>
                </a:solidFill>
              </a:rPr>
              <a:t>ИРО Краснодарского края Постер –сессия по организации сетевого взаимодействия. </a:t>
            </a:r>
          </a:p>
          <a:p>
            <a:pPr indent="0" marL="137160">
              <a:buNone/>
            </a:pPr>
            <a:r>
              <a:rPr b="1" dirty="0" lang="ru-RU" smtClean="0" sz="2200" u="sng">
                <a:solidFill>
                  <a:schemeClr val="bg1"/>
                </a:solidFill>
              </a:rPr>
              <a:t>Февраль 2023</a:t>
            </a:r>
          </a:p>
          <a:p>
            <a:pPr indent="0" marL="137160">
              <a:buNone/>
            </a:pPr>
            <a:r>
              <a:rPr dirty="0" lang="ru-RU" smtClean="0" sz="2200" u="sng">
                <a:solidFill>
                  <a:schemeClr val="bg1"/>
                </a:solidFill>
              </a:rPr>
              <a:t>Филиал ИРО </a:t>
            </a:r>
            <a:r>
              <a:rPr dirty="0" err="1" lang="ru-RU" smtClean="0" sz="2200" u="sng">
                <a:solidFill>
                  <a:schemeClr val="bg1"/>
                </a:solidFill>
              </a:rPr>
              <a:t>г.Армавир</a:t>
            </a:r>
            <a:r>
              <a:rPr dirty="0" lang="ru-RU" smtClean="0" sz="2200" u="sng">
                <a:solidFill>
                  <a:schemeClr val="bg1"/>
                </a:solidFill>
              </a:rPr>
              <a:t> </a:t>
            </a:r>
            <a:r>
              <a:rPr dirty="0" lang="en-US" smtClean="0" sz="2200" u="sng">
                <a:solidFill>
                  <a:schemeClr val="bg1"/>
                </a:solidFill>
              </a:rPr>
              <a:t>III </a:t>
            </a:r>
            <a:r>
              <a:rPr dirty="0" lang="ru-RU" smtClean="0" sz="2200" u="sng">
                <a:solidFill>
                  <a:schemeClr val="bg1"/>
                </a:solidFill>
              </a:rPr>
              <a:t>Научно-практическая конференция «Краеведческое образование- основа становления духовно-нравственных ценностей личности»</a:t>
            </a:r>
          </a:p>
          <a:p>
            <a:pPr indent="0" marL="137160">
              <a:buNone/>
            </a:pPr>
            <a:r>
              <a:rPr dirty="0" lang="ru-RU" smtClean="0" sz="2400" u="sng">
                <a:solidFill>
                  <a:schemeClr val="bg1"/>
                </a:solidFill>
              </a:rPr>
              <a:t>Представили </a:t>
            </a:r>
            <a:r>
              <a:rPr dirty="0" lang="ru-RU" sz="2400" u="sng">
                <a:solidFill>
                  <a:schemeClr val="bg1"/>
                </a:solidFill>
              </a:rPr>
              <a:t>опыт </a:t>
            </a:r>
            <a:r>
              <a:rPr dirty="0" lang="ru-RU" smtClean="0" sz="2400" u="sng">
                <a:solidFill>
                  <a:schemeClr val="bg1"/>
                </a:solidFill>
              </a:rPr>
              <a:t>работы:</a:t>
            </a:r>
            <a:endParaRPr dirty="0" lang="ru-RU" smtClean="0" sz="2200" u="sng">
              <a:solidFill>
                <a:schemeClr val="bg1"/>
              </a:solidFill>
            </a:endParaRPr>
          </a:p>
          <a:p>
            <a:pPr indent="0" marL="137160">
              <a:buNone/>
            </a:pPr>
            <a:r>
              <a:rPr dirty="0" lang="ru-RU" sz="2400">
                <a:solidFill>
                  <a:schemeClr val="bg1"/>
                </a:solidFill>
              </a:rPr>
              <a:t>- </a:t>
            </a:r>
            <a:r>
              <a:rPr dirty="0" err="1" lang="ru-RU" sz="2400">
                <a:solidFill>
                  <a:schemeClr val="bg1"/>
                </a:solidFill>
              </a:rPr>
              <a:t>г.Мыски</a:t>
            </a:r>
            <a:r>
              <a:rPr dirty="0" lang="ru-RU" sz="2400">
                <a:solidFill>
                  <a:schemeClr val="bg1"/>
                </a:solidFill>
              </a:rPr>
              <a:t> Кемеровская область</a:t>
            </a:r>
          </a:p>
          <a:p>
            <a:pPr indent="0" marL="137160">
              <a:buNone/>
            </a:pPr>
            <a:r>
              <a:rPr dirty="0" lang="ru-RU" sz="2400">
                <a:solidFill>
                  <a:schemeClr val="bg1"/>
                </a:solidFill>
              </a:rPr>
              <a:t>- </a:t>
            </a:r>
            <a:r>
              <a:rPr dirty="0" err="1" lang="ru-RU" sz="2400">
                <a:solidFill>
                  <a:schemeClr val="bg1"/>
                </a:solidFill>
              </a:rPr>
              <a:t>г.Магнитогорск</a:t>
            </a:r>
            <a:r>
              <a:rPr dirty="0" lang="ru-RU" sz="2400">
                <a:solidFill>
                  <a:schemeClr val="bg1"/>
                </a:solidFill>
              </a:rPr>
              <a:t> Челябинская область</a:t>
            </a:r>
          </a:p>
          <a:p>
            <a:pPr indent="0" marL="137160">
              <a:buNone/>
            </a:pPr>
            <a:r>
              <a:rPr dirty="0" lang="ru-RU" sz="2400">
                <a:solidFill>
                  <a:schemeClr val="bg1"/>
                </a:solidFill>
              </a:rPr>
              <a:t>-</a:t>
            </a:r>
            <a:r>
              <a:rPr dirty="0" err="1" lang="ru-RU" sz="2400">
                <a:solidFill>
                  <a:schemeClr val="bg1"/>
                </a:solidFill>
              </a:rPr>
              <a:t>г.Геленджик</a:t>
            </a:r>
            <a:r>
              <a:rPr dirty="0" lang="ru-RU" sz="2400">
                <a:solidFill>
                  <a:schemeClr val="bg1"/>
                </a:solidFill>
              </a:rPr>
              <a:t> Краснодарский </a:t>
            </a:r>
            <a:r>
              <a:rPr dirty="0" lang="ru-RU" smtClean="0" sz="2400">
                <a:solidFill>
                  <a:schemeClr val="bg1"/>
                </a:solidFill>
              </a:rPr>
              <a:t>край</a:t>
            </a:r>
          </a:p>
          <a:p>
            <a:pPr indent="0" marL="137160">
              <a:buNone/>
            </a:pPr>
            <a:r>
              <a:rPr b="1" dirty="0" lang="ru-RU" smtClean="0" sz="2400" u="sng">
                <a:solidFill>
                  <a:schemeClr val="bg1"/>
                </a:solidFill>
              </a:rPr>
              <a:t>Март 2023</a:t>
            </a:r>
            <a:endParaRPr b="1" dirty="0" lang="ru-RU" sz="2400" u="sng">
              <a:solidFill>
                <a:schemeClr val="bg1"/>
              </a:solidFill>
            </a:endParaRPr>
          </a:p>
          <a:p>
            <a:pPr indent="0" marL="137160">
              <a:buNone/>
            </a:pPr>
            <a:r>
              <a:rPr dirty="0" lang="ru-RU" smtClean="0" sz="2200" u="sng">
                <a:solidFill>
                  <a:schemeClr val="bg1"/>
                </a:solidFill>
              </a:rPr>
              <a:t>«Открытый Краснодарский фестиваль педагогических инициатив </a:t>
            </a:r>
          </a:p>
          <a:p>
            <a:pPr indent="0" marL="137160">
              <a:buNone/>
            </a:pPr>
            <a:r>
              <a:rPr dirty="0" lang="ru-RU" smtClean="0" sz="2200" u="sng">
                <a:solidFill>
                  <a:schemeClr val="bg1"/>
                </a:solidFill>
              </a:rPr>
              <a:t>Новые идеи-новой школе»</a:t>
            </a:r>
          </a:p>
          <a:p>
            <a:pPr indent="0" marL="137160">
              <a:buNone/>
            </a:pPr>
            <a:endParaRPr dirty="0" lang="ru-RU" smtClean="0" u="sng">
              <a:solidFill>
                <a:schemeClr val="bg1"/>
              </a:solidFill>
            </a:endParaRPr>
          </a:p>
          <a:p>
            <a:pPr indent="0" marL="137160">
              <a:buNone/>
            </a:pPr>
            <a:endParaRPr dirty="0" lang="ru-RU">
              <a:solidFill>
                <a:schemeClr val="bg1"/>
              </a:solidFill>
            </a:endParaRPr>
          </a:p>
        </p:txBody>
      </p:sp>
      <p:pic>
        <p:nvPicPr>
          <p:cNvPr id="4" name="Объект 12"/>
          <p:cNvPicPr>
            <a:picLocks noChangeAspect="1"/>
          </p:cNvPicPr>
          <p:nvPr/>
        </p:nvPicPr>
        <p:blipFill rotWithShape="1">
          <a:blip r:embed="rId2"/>
          <a:srcRect b="282" l="160" r="59" t="33"/>
          <a:stretch/>
        </p:blipFill>
        <p:spPr>
          <a:xfrm>
            <a:off x="1475656" y="39623"/>
            <a:ext cx="2736304" cy="1839926"/>
          </a:xfrm>
          <a:prstGeom prst="roundRect">
            <a:avLst>
              <a:gd fmla="val 16667" name="adj"/>
            </a:avLst>
          </a:prstGeom>
          <a:ln>
            <a:noFill/>
          </a:ln>
          <a:effectLst>
            <a:outerShdw algn="tl" blurRad="76200" dir="7800000" dist="381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contrasting">
              <a:rot lat="0" lon="0" rev="4200000"/>
            </a:lightRig>
          </a:scene3d>
          <a:sp3d prstMaterial="plastic">
            <a:bevelT h="114300" prst="relaxedInset" w="381000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4355976" y="120315"/>
            <a:ext cx="4248472" cy="178510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dirty="0" lang="ru-RU" smtClean="0" sz="2200">
                <a:solidFill>
                  <a:schemeClr val="bg1"/>
                </a:solidFill>
              </a:rPr>
              <a:t>Приказ </a:t>
            </a:r>
          </a:p>
          <a:p>
            <a:pPr algn="ctr"/>
            <a:r>
              <a:rPr dirty="0" lang="ru-RU" smtClean="0" sz="2200">
                <a:solidFill>
                  <a:schemeClr val="bg1"/>
                </a:solidFill>
              </a:rPr>
              <a:t>департамента образования администрации муниципального образования г. Краснодар</a:t>
            </a:r>
          </a:p>
          <a:p>
            <a:pPr algn="ctr"/>
            <a:r>
              <a:rPr dirty="0" lang="ru-RU" smtClean="0" sz="2200">
                <a:solidFill>
                  <a:schemeClr val="bg1"/>
                </a:solidFill>
              </a:rPr>
              <a:t> от 01.11.2022г. №2391</a:t>
            </a:r>
            <a:endParaRPr dirty="0" lang="ru-RU" sz="2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140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Спасибо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ru-RU" sz="5400" b="1" dirty="0" smtClean="0">
                <a:solidFill>
                  <a:srgbClr val="FF0000"/>
                </a:solidFill>
              </a:rPr>
              <a:t>за внимание!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078" y="2852936"/>
            <a:ext cx="2705844" cy="2705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772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55576" y="130492"/>
            <a:ext cx="7272808" cy="706220"/>
          </a:xfrm>
          <a:prstGeom prst="rect">
            <a:avLst/>
          </a:prstGeom>
          <a:solidFill>
            <a:srgbClr val="E6FF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5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5000"/>
                </a:solidFill>
                <a:latin typeface="Times New Roman" pitchFamily="18" charset="0"/>
                <a:cs typeface="Times New Roman" pitchFamily="18" charset="0"/>
              </a:rPr>
              <a:t>Взаимодействие с организациями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5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5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6600"/>
              </a:solidFill>
            </a:endParaRPr>
          </a:p>
        </p:txBody>
      </p:sp>
      <p:grpSp>
        <p:nvGrpSpPr>
          <p:cNvPr id="3" name="Группа 23"/>
          <p:cNvGrpSpPr/>
          <p:nvPr/>
        </p:nvGrpSpPr>
        <p:grpSpPr>
          <a:xfrm>
            <a:off x="2267744" y="836712"/>
            <a:ext cx="4650301" cy="890606"/>
            <a:chOff x="3069825" y="2020248"/>
            <a:chExt cx="2031363" cy="1352177"/>
          </a:xfrm>
        </p:grpSpPr>
        <p:sp>
          <p:nvSpPr>
            <p:cNvPr id="25" name="Овал 24"/>
            <p:cNvSpPr/>
            <p:nvPr/>
          </p:nvSpPr>
          <p:spPr>
            <a:xfrm>
              <a:off x="3069825" y="2020248"/>
              <a:ext cx="2031363" cy="1352177"/>
            </a:xfrm>
            <a:prstGeom prst="ellipse">
              <a:avLst/>
            </a:prstGeom>
            <a:solidFill>
              <a:srgbClr val="FF010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Овал 4"/>
            <p:cNvSpPr/>
            <p:nvPr/>
          </p:nvSpPr>
          <p:spPr>
            <a:xfrm>
              <a:off x="3392889" y="2108328"/>
              <a:ext cx="1436391" cy="956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100" b="1" kern="1200" dirty="0" smtClean="0">
                  <a:solidFill>
                    <a:schemeClr val="bg1"/>
                  </a:solidFill>
                </a:rPr>
                <a:t>МАОУ </a:t>
              </a:r>
              <a:r>
                <a:rPr lang="ru-RU" sz="2100" b="1" kern="1200" dirty="0">
                  <a:solidFill>
                    <a:schemeClr val="bg1"/>
                  </a:solidFill>
                </a:rPr>
                <a:t>СОШ № </a:t>
              </a:r>
              <a:r>
                <a:rPr lang="ru-RU" sz="2100" b="1" kern="1200" dirty="0" smtClean="0">
                  <a:solidFill>
                    <a:schemeClr val="bg1"/>
                  </a:solidFill>
                </a:rPr>
                <a:t>76</a:t>
              </a:r>
              <a:endParaRPr lang="ru-RU" sz="21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Группа 33"/>
          <p:cNvGrpSpPr/>
          <p:nvPr/>
        </p:nvGrpSpPr>
        <p:grpSpPr>
          <a:xfrm>
            <a:off x="162435" y="3645024"/>
            <a:ext cx="2123565" cy="1152128"/>
            <a:chOff x="6254695" y="352919"/>
            <a:chExt cx="1143384" cy="419218"/>
          </a:xfrm>
        </p:grpSpPr>
        <p:sp>
          <p:nvSpPr>
            <p:cNvPr id="35" name="Овал 34"/>
            <p:cNvSpPr/>
            <p:nvPr/>
          </p:nvSpPr>
          <p:spPr>
            <a:xfrm>
              <a:off x="6254695" y="352919"/>
              <a:ext cx="1143384" cy="419218"/>
            </a:xfrm>
            <a:prstGeom prst="ellipse">
              <a:avLst/>
            </a:prstGeom>
            <a:solidFill>
              <a:srgbClr val="0099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Овал 4"/>
            <p:cNvSpPr/>
            <p:nvPr/>
          </p:nvSpPr>
          <p:spPr>
            <a:xfrm>
              <a:off x="6254695" y="414312"/>
              <a:ext cx="1143384" cy="2964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algn="ctr"/>
              <a:r>
                <a:rPr lang="ru-RU" sz="1600" b="1" kern="12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400" b="1" dirty="0">
                  <a:cs typeface="Times New Roman" panose="02020603050405020304" pitchFamily="18" charset="0"/>
                </a:rPr>
                <a:t>Совет ветеранов </a:t>
              </a:r>
              <a:endParaRPr lang="en-US" sz="1400" b="1" dirty="0" smtClean="0">
                <a:cs typeface="Times New Roman" panose="02020603050405020304" pitchFamily="18" charset="0"/>
              </a:endParaRPr>
            </a:p>
            <a:p>
              <a:pPr algn="ctr"/>
              <a:r>
                <a:rPr lang="ru-RU" sz="1400" b="1" dirty="0" smtClean="0">
                  <a:cs typeface="Times New Roman" panose="02020603050405020304" pitchFamily="18" charset="0"/>
                </a:rPr>
                <a:t>города </a:t>
              </a:r>
              <a:r>
                <a:rPr lang="ru-RU" sz="1400" b="1" dirty="0">
                  <a:cs typeface="Times New Roman" panose="02020603050405020304" pitchFamily="18" charset="0"/>
                </a:rPr>
                <a:t>Краснодара</a:t>
              </a:r>
            </a:p>
          </p:txBody>
        </p:sp>
      </p:grpSp>
      <p:grpSp>
        <p:nvGrpSpPr>
          <p:cNvPr id="9" name="Группа 36"/>
          <p:cNvGrpSpPr/>
          <p:nvPr/>
        </p:nvGrpSpPr>
        <p:grpSpPr>
          <a:xfrm>
            <a:off x="162435" y="5231760"/>
            <a:ext cx="2762560" cy="1308109"/>
            <a:chOff x="6373535" y="2601563"/>
            <a:chExt cx="1856064" cy="618844"/>
          </a:xfrm>
        </p:grpSpPr>
        <p:sp>
          <p:nvSpPr>
            <p:cNvPr id="38" name="Овал 37"/>
            <p:cNvSpPr/>
            <p:nvPr/>
          </p:nvSpPr>
          <p:spPr>
            <a:xfrm>
              <a:off x="6373535" y="2601563"/>
              <a:ext cx="1856064" cy="618844"/>
            </a:xfrm>
            <a:prstGeom prst="ellipse">
              <a:avLst/>
            </a:prstGeom>
            <a:solidFill>
              <a:srgbClr val="0099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Овал 4"/>
            <p:cNvSpPr/>
            <p:nvPr/>
          </p:nvSpPr>
          <p:spPr>
            <a:xfrm>
              <a:off x="6692054" y="2692304"/>
              <a:ext cx="1312436" cy="4375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algn="ctr"/>
              <a:r>
                <a:rPr lang="ru-RU" sz="1400" b="1" dirty="0">
                  <a:cs typeface="Times New Roman" panose="02020603050405020304" pitchFamily="18" charset="0"/>
                </a:rPr>
                <a:t>Кубанское казачье общество и станичное казачье общество «Елизаветин Курень» атаман Г.П. Корниенко</a:t>
              </a:r>
            </a:p>
          </p:txBody>
        </p:sp>
      </p:grpSp>
      <p:grpSp>
        <p:nvGrpSpPr>
          <p:cNvPr id="15" name="Группа 39"/>
          <p:cNvGrpSpPr/>
          <p:nvPr/>
        </p:nvGrpSpPr>
        <p:grpSpPr>
          <a:xfrm>
            <a:off x="3157258" y="5193320"/>
            <a:ext cx="2988382" cy="1271981"/>
            <a:chOff x="5923340" y="1698480"/>
            <a:chExt cx="2305346" cy="657836"/>
          </a:xfrm>
        </p:grpSpPr>
        <p:sp>
          <p:nvSpPr>
            <p:cNvPr id="41" name="Овал 40"/>
            <p:cNvSpPr/>
            <p:nvPr/>
          </p:nvSpPr>
          <p:spPr>
            <a:xfrm>
              <a:off x="5923340" y="1698480"/>
              <a:ext cx="2305346" cy="657836"/>
            </a:xfrm>
            <a:prstGeom prst="ellipse">
              <a:avLst/>
            </a:prstGeom>
            <a:solidFill>
              <a:srgbClr val="0099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Овал 4"/>
            <p:cNvSpPr/>
            <p:nvPr/>
          </p:nvSpPr>
          <p:spPr>
            <a:xfrm>
              <a:off x="6260950" y="1794818"/>
              <a:ext cx="1630126" cy="4651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algn="ctr"/>
              <a:r>
                <a:rPr lang="ru-RU" sz="1400" b="1" dirty="0">
                  <a:cs typeface="Times New Roman" panose="02020603050405020304" pitchFamily="18" charset="0"/>
                </a:rPr>
                <a:t>Краснодарское президентское кадетское училище Министерства образования РФ (Краснодарский ПКУ)</a:t>
              </a:r>
            </a:p>
          </p:txBody>
        </p:sp>
      </p:grpSp>
      <p:grpSp>
        <p:nvGrpSpPr>
          <p:cNvPr id="16" name="Группа 45"/>
          <p:cNvGrpSpPr/>
          <p:nvPr/>
        </p:nvGrpSpPr>
        <p:grpSpPr>
          <a:xfrm>
            <a:off x="4499992" y="3645024"/>
            <a:ext cx="2088232" cy="1224136"/>
            <a:chOff x="5585840" y="1112431"/>
            <a:chExt cx="2041291" cy="307779"/>
          </a:xfrm>
        </p:grpSpPr>
        <p:sp>
          <p:nvSpPr>
            <p:cNvPr id="47" name="Овал 46"/>
            <p:cNvSpPr/>
            <p:nvPr/>
          </p:nvSpPr>
          <p:spPr>
            <a:xfrm>
              <a:off x="5585840" y="1112431"/>
              <a:ext cx="2041291" cy="307779"/>
            </a:xfrm>
            <a:prstGeom prst="ellipse">
              <a:avLst/>
            </a:prstGeom>
            <a:solidFill>
              <a:srgbClr val="0099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Овал 4"/>
            <p:cNvSpPr/>
            <p:nvPr/>
          </p:nvSpPr>
          <p:spPr>
            <a:xfrm>
              <a:off x="5884780" y="1157504"/>
              <a:ext cx="1443411" cy="2176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algn="ctr"/>
              <a:r>
                <a:rPr lang="ru-RU" sz="1300" b="1" dirty="0">
                  <a:cs typeface="Times New Roman" panose="02020603050405020304" pitchFamily="18" charset="0"/>
                </a:rPr>
                <a:t>Администрация сельского поселения станица Елизаветинская</a:t>
              </a:r>
            </a:p>
          </p:txBody>
        </p:sp>
      </p:grpSp>
      <p:sp>
        <p:nvSpPr>
          <p:cNvPr id="112" name="Овал 111"/>
          <p:cNvSpPr/>
          <p:nvPr/>
        </p:nvSpPr>
        <p:spPr>
          <a:xfrm>
            <a:off x="2339752" y="3573016"/>
            <a:ext cx="1944216" cy="1224136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TextBox 4"/>
          <p:cNvSpPr txBox="1"/>
          <p:nvPr/>
        </p:nvSpPr>
        <p:spPr>
          <a:xfrm>
            <a:off x="2411760" y="3861048"/>
            <a:ext cx="19153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cs typeface="Times New Roman" panose="02020603050405020304" pitchFamily="18" charset="0"/>
              </a:rPr>
              <a:t>Совет ветеранов станицы Елизаветинской</a:t>
            </a:r>
          </a:p>
        </p:txBody>
      </p:sp>
      <p:grpSp>
        <p:nvGrpSpPr>
          <p:cNvPr id="24" name="Группа 124"/>
          <p:cNvGrpSpPr/>
          <p:nvPr/>
        </p:nvGrpSpPr>
        <p:grpSpPr>
          <a:xfrm>
            <a:off x="6406442" y="5178580"/>
            <a:ext cx="2627784" cy="1286721"/>
            <a:chOff x="5585840" y="1112431"/>
            <a:chExt cx="2041291" cy="307779"/>
          </a:xfrm>
        </p:grpSpPr>
        <p:sp>
          <p:nvSpPr>
            <p:cNvPr id="128" name="Овал 127"/>
            <p:cNvSpPr/>
            <p:nvPr/>
          </p:nvSpPr>
          <p:spPr>
            <a:xfrm>
              <a:off x="5585840" y="1112431"/>
              <a:ext cx="2041291" cy="307779"/>
            </a:xfrm>
            <a:prstGeom prst="ellipse">
              <a:avLst/>
            </a:prstGeom>
            <a:solidFill>
              <a:srgbClr val="0099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9" name="Овал 4"/>
            <p:cNvSpPr/>
            <p:nvPr/>
          </p:nvSpPr>
          <p:spPr>
            <a:xfrm>
              <a:off x="5884780" y="1157504"/>
              <a:ext cx="1443411" cy="2176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algn="ctr"/>
              <a:r>
                <a:rPr lang="ru-RU" sz="1200" b="1" dirty="0" smtClean="0">
                  <a:cs typeface="Times New Roman" panose="02020603050405020304" pitchFamily="18" charset="0"/>
                </a:rPr>
                <a:t>  </a:t>
              </a:r>
              <a:r>
                <a:rPr lang="ru-RU" sz="1400" b="1" dirty="0">
                  <a:cs typeface="Times New Roman" panose="02020603050405020304" pitchFamily="18" charset="0"/>
                </a:rPr>
                <a:t>Свято-Покровский Храм станицы Елизаветинской</a:t>
              </a:r>
            </a:p>
          </p:txBody>
        </p:sp>
      </p:grpSp>
      <p:grpSp>
        <p:nvGrpSpPr>
          <p:cNvPr id="27" name="Группа 129"/>
          <p:cNvGrpSpPr/>
          <p:nvPr/>
        </p:nvGrpSpPr>
        <p:grpSpPr>
          <a:xfrm>
            <a:off x="4584207" y="1988840"/>
            <a:ext cx="2196752" cy="1440160"/>
            <a:chOff x="5585840" y="1112431"/>
            <a:chExt cx="2041291" cy="307779"/>
          </a:xfrm>
        </p:grpSpPr>
        <p:sp>
          <p:nvSpPr>
            <p:cNvPr id="131" name="Овал 130"/>
            <p:cNvSpPr/>
            <p:nvPr/>
          </p:nvSpPr>
          <p:spPr>
            <a:xfrm>
              <a:off x="5585840" y="1112431"/>
              <a:ext cx="2041291" cy="307779"/>
            </a:xfrm>
            <a:prstGeom prst="ellipse">
              <a:avLst/>
            </a:prstGeom>
            <a:solidFill>
              <a:srgbClr val="0099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2" name="Овал 4"/>
            <p:cNvSpPr/>
            <p:nvPr/>
          </p:nvSpPr>
          <p:spPr>
            <a:xfrm>
              <a:off x="5884780" y="1157504"/>
              <a:ext cx="1443411" cy="2176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algn="ctr"/>
              <a:r>
                <a:rPr lang="ru-RU" sz="1400" b="1" dirty="0" smtClean="0">
                  <a:cs typeface="Times New Roman" panose="02020603050405020304" pitchFamily="18" charset="0"/>
                </a:rPr>
                <a:t>Первый казачий университет</a:t>
              </a:r>
            </a:p>
            <a:p>
              <a:pPr algn="ctr"/>
              <a:r>
                <a:rPr lang="ru-RU" sz="1400" b="1" dirty="0" smtClean="0">
                  <a:cs typeface="Times New Roman" panose="02020603050405020304" pitchFamily="18" charset="0"/>
                </a:rPr>
                <a:t> им. </a:t>
              </a:r>
              <a:r>
                <a:rPr lang="ru-RU" sz="1400" b="1" dirty="0" err="1" smtClean="0">
                  <a:cs typeface="Times New Roman" panose="02020603050405020304" pitchFamily="18" charset="0"/>
                </a:rPr>
                <a:t>К.Г.Разумовского</a:t>
              </a:r>
              <a:r>
                <a:rPr lang="ru-RU" sz="1400" b="1" dirty="0" smtClean="0">
                  <a:cs typeface="Times New Roman" panose="02020603050405020304" pitchFamily="18" charset="0"/>
                </a:rPr>
                <a:t> </a:t>
              </a:r>
              <a:r>
                <a:rPr lang="ru-RU" sz="1400" b="1" dirty="0" err="1" smtClean="0">
                  <a:cs typeface="Times New Roman" panose="02020603050405020304" pitchFamily="18" charset="0"/>
                </a:rPr>
                <a:t>г.Москва</a:t>
              </a:r>
              <a:endParaRPr lang="ru-RU" sz="1400" b="1" dirty="0">
                <a:cs typeface="Times New Roman" panose="02020603050405020304" pitchFamily="18" charset="0"/>
              </a:endParaRPr>
            </a:p>
          </p:txBody>
        </p:sp>
      </p:grpSp>
      <p:grpSp>
        <p:nvGrpSpPr>
          <p:cNvPr id="90" name="Группа 45"/>
          <p:cNvGrpSpPr/>
          <p:nvPr/>
        </p:nvGrpSpPr>
        <p:grpSpPr>
          <a:xfrm>
            <a:off x="6896395" y="3645024"/>
            <a:ext cx="2016224" cy="1224136"/>
            <a:chOff x="5585840" y="1112431"/>
            <a:chExt cx="2041291" cy="307779"/>
          </a:xfrm>
        </p:grpSpPr>
        <p:sp>
          <p:nvSpPr>
            <p:cNvPr id="91" name="Овал 90"/>
            <p:cNvSpPr/>
            <p:nvPr/>
          </p:nvSpPr>
          <p:spPr>
            <a:xfrm>
              <a:off x="5585840" y="1112431"/>
              <a:ext cx="2041291" cy="307779"/>
            </a:xfrm>
            <a:prstGeom prst="ellipse">
              <a:avLst/>
            </a:prstGeom>
            <a:solidFill>
              <a:srgbClr val="0099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2" name="Овал 4"/>
            <p:cNvSpPr/>
            <p:nvPr/>
          </p:nvSpPr>
          <p:spPr>
            <a:xfrm>
              <a:off x="5884780" y="1157504"/>
              <a:ext cx="1443411" cy="2176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algn="ctr"/>
              <a:r>
                <a:rPr lang="ru-RU" sz="1300" b="1" dirty="0">
                  <a:cs typeface="Times New Roman" panose="02020603050405020304" pitchFamily="18" charset="0"/>
                </a:rPr>
                <a:t>Администрация сельского поселения </a:t>
              </a:r>
              <a:r>
                <a:rPr lang="ru-RU" sz="1300" b="1" dirty="0" smtClean="0">
                  <a:cs typeface="Times New Roman" panose="02020603050405020304" pitchFamily="18" charset="0"/>
                </a:rPr>
                <a:t>хутор Маевский</a:t>
              </a:r>
              <a:endParaRPr lang="ru-RU" sz="1300" b="1" dirty="0">
                <a:cs typeface="Times New Roman" panose="02020603050405020304" pitchFamily="18" charset="0"/>
              </a:endParaRPr>
            </a:p>
          </p:txBody>
        </p:sp>
      </p:grpSp>
      <p:grpSp>
        <p:nvGrpSpPr>
          <p:cNvPr id="93" name="Группа 129"/>
          <p:cNvGrpSpPr/>
          <p:nvPr/>
        </p:nvGrpSpPr>
        <p:grpSpPr>
          <a:xfrm>
            <a:off x="2267744" y="1916832"/>
            <a:ext cx="2232248" cy="1512168"/>
            <a:chOff x="5585840" y="1112431"/>
            <a:chExt cx="2041291" cy="307779"/>
          </a:xfrm>
        </p:grpSpPr>
        <p:sp>
          <p:nvSpPr>
            <p:cNvPr id="94" name="Овал 93"/>
            <p:cNvSpPr/>
            <p:nvPr/>
          </p:nvSpPr>
          <p:spPr>
            <a:xfrm>
              <a:off x="5585840" y="1112431"/>
              <a:ext cx="2041291" cy="307779"/>
            </a:xfrm>
            <a:prstGeom prst="ellipse">
              <a:avLst/>
            </a:prstGeom>
            <a:solidFill>
              <a:srgbClr val="0099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5" name="Овал 4"/>
            <p:cNvSpPr/>
            <p:nvPr/>
          </p:nvSpPr>
          <p:spPr>
            <a:xfrm>
              <a:off x="5884780" y="1157504"/>
              <a:ext cx="1443411" cy="2176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algn="ctr"/>
              <a:r>
                <a:rPr lang="ru-RU" sz="1400" b="1" dirty="0" smtClean="0">
                  <a:cs typeface="Times New Roman" panose="02020603050405020304" pitchFamily="18" charset="0"/>
                </a:rPr>
                <a:t>Краснодарский научно-методический  центр</a:t>
              </a:r>
              <a:endParaRPr lang="ru-RU" sz="1400" b="1" dirty="0">
                <a:cs typeface="Times New Roman" panose="02020603050405020304" pitchFamily="18" charset="0"/>
              </a:endParaRPr>
            </a:p>
          </p:txBody>
        </p:sp>
      </p:grpSp>
      <p:grpSp>
        <p:nvGrpSpPr>
          <p:cNvPr id="96" name="Группа 129"/>
          <p:cNvGrpSpPr/>
          <p:nvPr/>
        </p:nvGrpSpPr>
        <p:grpSpPr>
          <a:xfrm>
            <a:off x="0" y="1916832"/>
            <a:ext cx="2267744" cy="1512168"/>
            <a:chOff x="5585840" y="1112431"/>
            <a:chExt cx="2041291" cy="307779"/>
          </a:xfrm>
        </p:grpSpPr>
        <p:sp>
          <p:nvSpPr>
            <p:cNvPr id="97" name="Овал 96"/>
            <p:cNvSpPr/>
            <p:nvPr/>
          </p:nvSpPr>
          <p:spPr>
            <a:xfrm>
              <a:off x="5585840" y="1112431"/>
              <a:ext cx="2041291" cy="307779"/>
            </a:xfrm>
            <a:prstGeom prst="ellipse">
              <a:avLst/>
            </a:prstGeom>
            <a:solidFill>
              <a:srgbClr val="0099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8" name="Овал 4"/>
            <p:cNvSpPr/>
            <p:nvPr/>
          </p:nvSpPr>
          <p:spPr>
            <a:xfrm>
              <a:off x="5884780" y="1157504"/>
              <a:ext cx="1443411" cy="2176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algn="ctr"/>
              <a:r>
                <a:rPr lang="ru-RU" sz="1400" b="1" dirty="0" smtClean="0">
                  <a:cs typeface="Times New Roman" panose="02020603050405020304" pitchFamily="18" charset="0"/>
                </a:rPr>
                <a:t>Департамент образования администрации  муниципального образования город Краснодар</a:t>
              </a:r>
              <a:endParaRPr lang="ru-RU" sz="1400" b="1" dirty="0">
                <a:cs typeface="Times New Roman" panose="02020603050405020304" pitchFamily="18" charset="0"/>
              </a:endParaRPr>
            </a:p>
          </p:txBody>
        </p:sp>
      </p:grpSp>
      <p:grpSp>
        <p:nvGrpSpPr>
          <p:cNvPr id="37" name="Группа 129"/>
          <p:cNvGrpSpPr/>
          <p:nvPr/>
        </p:nvGrpSpPr>
        <p:grpSpPr>
          <a:xfrm>
            <a:off x="6858000" y="1988840"/>
            <a:ext cx="2196752" cy="1440160"/>
            <a:chOff x="5585840" y="1112431"/>
            <a:chExt cx="2041291" cy="307779"/>
          </a:xfrm>
        </p:grpSpPr>
        <p:sp>
          <p:nvSpPr>
            <p:cNvPr id="40" name="Овал 39"/>
            <p:cNvSpPr/>
            <p:nvPr/>
          </p:nvSpPr>
          <p:spPr>
            <a:xfrm>
              <a:off x="5585840" y="1112431"/>
              <a:ext cx="2041291" cy="307779"/>
            </a:xfrm>
            <a:prstGeom prst="ellipse">
              <a:avLst/>
            </a:prstGeom>
            <a:solidFill>
              <a:srgbClr val="0099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Овал 4"/>
            <p:cNvSpPr/>
            <p:nvPr/>
          </p:nvSpPr>
          <p:spPr>
            <a:xfrm>
              <a:off x="5884780" y="1157504"/>
              <a:ext cx="1443411" cy="2176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algn="ctr"/>
              <a:r>
                <a:rPr lang="ru-RU" sz="1400" b="1" dirty="0" smtClean="0">
                  <a:cs typeface="Times New Roman" panose="02020603050405020304" pitchFamily="18" charset="0"/>
                </a:rPr>
                <a:t>Филиал МГУТУ</a:t>
              </a:r>
            </a:p>
            <a:p>
              <a:pPr algn="ctr"/>
              <a:r>
                <a:rPr lang="ru-RU" sz="1400" b="1" dirty="0" smtClean="0">
                  <a:cs typeface="Times New Roman" panose="02020603050405020304" pitchFamily="18" charset="0"/>
                </a:rPr>
                <a:t>имени </a:t>
              </a:r>
            </a:p>
            <a:p>
              <a:pPr algn="ctr"/>
              <a:r>
                <a:rPr lang="ru-RU" sz="1400" b="1" dirty="0" smtClean="0">
                  <a:cs typeface="Times New Roman" panose="02020603050405020304" pitchFamily="18" charset="0"/>
                </a:rPr>
                <a:t>К.Г. Разумовского</a:t>
              </a:r>
            </a:p>
            <a:p>
              <a:pPr algn="ctr"/>
              <a:r>
                <a:rPr lang="ru-RU" sz="1400" b="1" dirty="0" smtClean="0">
                  <a:cs typeface="Times New Roman" panose="02020603050405020304" pitchFamily="18" charset="0"/>
                </a:rPr>
                <a:t>г.Темрюк </a:t>
              </a:r>
            </a:p>
            <a:p>
              <a:pPr algn="ctr"/>
              <a:endParaRPr lang="ru-RU" sz="1400" b="1" dirty="0"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711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43608" y="117466"/>
            <a:ext cx="6912768" cy="751148"/>
          </a:xfrm>
          <a:prstGeom prst="rect">
            <a:avLst/>
          </a:prstGeom>
          <a:solidFill>
            <a:srgbClr val="E6FF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 smtClean="0">
              <a:ln w="10541" cmpd="sng">
                <a:solidFill>
                  <a:srgbClr val="CEB966">
                    <a:shade val="88000"/>
                    <a:satMod val="110000"/>
                  </a:srgbClr>
                </a:solidFill>
                <a:prstDash val="solid"/>
              </a:ln>
              <a:solidFill>
                <a:srgbClr val="005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00" b="1" i="0" u="none" strike="noStrike" kern="1200" cap="none" spc="0" normalizeH="0" baseline="0" noProof="0" dirty="0" smtClean="0">
                <a:ln w="10541" cmpd="sng">
                  <a:solidFill>
                    <a:srgbClr val="CEB966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5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СЕТЕВОЕ СООБЩЕСТВО</a:t>
            </a:r>
            <a:r>
              <a:rPr kumimoji="0" lang="en-US" sz="2500" b="1" i="0" u="none" strike="noStrike" kern="1200" cap="none" spc="0" normalizeH="0" baseline="0" noProof="0" dirty="0" smtClean="0">
                <a:ln w="10541" cmpd="sng">
                  <a:solidFill>
                    <a:srgbClr val="CEB966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5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500" b="1" i="0" u="none" strike="noStrike" kern="1200" cap="none" spc="0" normalizeH="0" baseline="0" noProof="0" dirty="0" smtClean="0">
                <a:ln w="10541" cmpd="sng">
                  <a:solidFill>
                    <a:srgbClr val="CEB966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5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(32 ОО)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00" b="1" i="0" u="none" strike="noStrike" kern="1200" cap="none" spc="0" normalizeH="0" baseline="0" noProof="0" dirty="0" smtClean="0">
                <a:ln w="10541" cmpd="sng">
                  <a:solidFill>
                    <a:srgbClr val="CEB966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5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 2019-2022гг.</a:t>
            </a:r>
            <a:r>
              <a:rPr kumimoji="0" lang="ru-RU" sz="2400" b="1" i="0" u="none" strike="noStrike" kern="1200" cap="none" spc="0" normalizeH="0" baseline="0" noProof="0" dirty="0">
                <a:ln w="10541" cmpd="sng">
                  <a:solidFill>
                    <a:srgbClr val="CEB966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5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kumimoji="0" lang="ru-RU" sz="2400" b="1" i="0" u="none" strike="noStrike" kern="1200" cap="none" spc="0" normalizeH="0" baseline="0" noProof="0" dirty="0">
                <a:ln w="10541" cmpd="sng">
                  <a:solidFill>
                    <a:srgbClr val="CEB966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5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endParaRPr kumimoji="0" lang="ru-RU" sz="2400" b="1" i="0" u="none" strike="noStrike" kern="1200" cap="none" spc="0" normalizeH="0" baseline="0" noProof="0" dirty="0">
              <a:ln w="10541" cmpd="sng">
                <a:solidFill>
                  <a:srgbClr val="CEB966">
                    <a:shade val="88000"/>
                    <a:satMod val="110000"/>
                  </a:srgbClr>
                </a:solidFill>
                <a:prstDash val="solid"/>
              </a:ln>
              <a:solidFill>
                <a:srgbClr val="00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2483650" y="847728"/>
            <a:ext cx="3816423" cy="890606"/>
            <a:chOff x="3069825" y="2020248"/>
            <a:chExt cx="2031363" cy="1352177"/>
          </a:xfrm>
        </p:grpSpPr>
        <p:sp>
          <p:nvSpPr>
            <p:cNvPr id="25" name="Овал 24"/>
            <p:cNvSpPr/>
            <p:nvPr/>
          </p:nvSpPr>
          <p:spPr>
            <a:xfrm>
              <a:off x="3069825" y="2020248"/>
              <a:ext cx="2031363" cy="1352177"/>
            </a:xfrm>
            <a:prstGeom prst="ellipse">
              <a:avLst/>
            </a:prstGeom>
            <a:solidFill>
              <a:srgbClr val="FF010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Овал 4"/>
            <p:cNvSpPr/>
            <p:nvPr/>
          </p:nvSpPr>
          <p:spPr>
            <a:xfrm>
              <a:off x="3392889" y="2108328"/>
              <a:ext cx="1436391" cy="956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marL="0" marR="0" lvl="0" indent="0" algn="ctr" defTabSz="9334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МАОУ </a:t>
              </a:r>
              <a:r>
                <a:rPr kumimoji="0" lang="ru-RU" sz="2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СОШ № </a:t>
              </a:r>
              <a:r>
                <a:rPr kumimoji="0" lang="ru-RU" sz="2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76</a:t>
              </a:r>
              <a:endParaRPr kumimoji="0" lang="ru-RU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225671" y="977648"/>
            <a:ext cx="1581889" cy="476486"/>
            <a:chOff x="1332840" y="42599"/>
            <a:chExt cx="1581889" cy="785739"/>
          </a:xfrm>
        </p:grpSpPr>
        <p:sp>
          <p:nvSpPr>
            <p:cNvPr id="56" name="Овал 55"/>
            <p:cNvSpPr/>
            <p:nvPr/>
          </p:nvSpPr>
          <p:spPr>
            <a:xfrm>
              <a:off x="1332840" y="42599"/>
              <a:ext cx="1581889" cy="785739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57" name="Овал 4"/>
            <p:cNvSpPr/>
            <p:nvPr/>
          </p:nvSpPr>
          <p:spPr>
            <a:xfrm>
              <a:off x="1475883" y="157667"/>
              <a:ext cx="1200505" cy="6480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marR="0" lvl="0" indent="0" algn="ctr" defTabSz="3556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МБОУ СОШ № 45</a:t>
              </a:r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109211" y="1610601"/>
            <a:ext cx="1667084" cy="479533"/>
            <a:chOff x="552069" y="134567"/>
            <a:chExt cx="1667084" cy="835581"/>
          </a:xfrm>
          <a:solidFill>
            <a:srgbClr val="FFC000"/>
          </a:solidFill>
        </p:grpSpPr>
        <p:sp>
          <p:nvSpPr>
            <p:cNvPr id="59" name="Овал 58"/>
            <p:cNvSpPr/>
            <p:nvPr/>
          </p:nvSpPr>
          <p:spPr>
            <a:xfrm>
              <a:off x="552069" y="134567"/>
              <a:ext cx="1667084" cy="835581"/>
            </a:xfrm>
            <a:prstGeom prst="ellipse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60" name="Овал 4"/>
            <p:cNvSpPr/>
            <p:nvPr/>
          </p:nvSpPr>
          <p:spPr>
            <a:xfrm>
              <a:off x="796208" y="256935"/>
              <a:ext cx="1178806" cy="59084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МБОУ </a:t>
              </a: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СОШ № </a:t>
              </a:r>
              <a:r>
                <a:rPr kumimoji="0" lang="ru-RU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6</a:t>
              </a:r>
              <a:endPara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3673120" y="1827988"/>
            <a:ext cx="1703217" cy="417898"/>
            <a:chOff x="510837" y="1589313"/>
            <a:chExt cx="1703217" cy="911978"/>
          </a:xfrm>
          <a:solidFill>
            <a:srgbClr val="FFC000"/>
          </a:solidFill>
        </p:grpSpPr>
        <p:sp>
          <p:nvSpPr>
            <p:cNvPr id="62" name="Овал 61"/>
            <p:cNvSpPr/>
            <p:nvPr/>
          </p:nvSpPr>
          <p:spPr>
            <a:xfrm>
              <a:off x="510837" y="1589313"/>
              <a:ext cx="1703217" cy="911978"/>
            </a:xfrm>
            <a:prstGeom prst="ellipse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63" name="Овал 4"/>
            <p:cNvSpPr/>
            <p:nvPr/>
          </p:nvSpPr>
          <p:spPr>
            <a:xfrm>
              <a:off x="633733" y="1774736"/>
              <a:ext cx="1387777" cy="53298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МАОУ СОШ № 75</a:t>
              </a:r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53094" y="2276744"/>
            <a:ext cx="1831743" cy="479495"/>
            <a:chOff x="1102943" y="0"/>
            <a:chExt cx="1929572" cy="959671"/>
          </a:xfrm>
          <a:solidFill>
            <a:srgbClr val="FFC000"/>
          </a:solidFill>
        </p:grpSpPr>
        <p:sp>
          <p:nvSpPr>
            <p:cNvPr id="65" name="Овал 64"/>
            <p:cNvSpPr/>
            <p:nvPr/>
          </p:nvSpPr>
          <p:spPr>
            <a:xfrm>
              <a:off x="1102943" y="0"/>
              <a:ext cx="1929572" cy="959671"/>
            </a:xfrm>
            <a:prstGeom prst="ellipse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66" name="Овал 4"/>
            <p:cNvSpPr/>
            <p:nvPr/>
          </p:nvSpPr>
          <p:spPr>
            <a:xfrm>
              <a:off x="1385522" y="140542"/>
              <a:ext cx="1364414" cy="67859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МБОУ СОШ № 68</a:t>
              </a:r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7040840" y="1628317"/>
            <a:ext cx="1896687" cy="458202"/>
            <a:chOff x="681518" y="1604807"/>
            <a:chExt cx="1981049" cy="1144916"/>
          </a:xfrm>
          <a:solidFill>
            <a:srgbClr val="FFC000"/>
          </a:solidFill>
        </p:grpSpPr>
        <p:sp>
          <p:nvSpPr>
            <p:cNvPr id="68" name="Овал 67"/>
            <p:cNvSpPr/>
            <p:nvPr/>
          </p:nvSpPr>
          <p:spPr>
            <a:xfrm>
              <a:off x="681518" y="1604807"/>
              <a:ext cx="1981049" cy="1144916"/>
            </a:xfrm>
            <a:prstGeom prst="ellipse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69" name="Овал 4"/>
            <p:cNvSpPr/>
            <p:nvPr/>
          </p:nvSpPr>
          <p:spPr>
            <a:xfrm>
              <a:off x="971636" y="1772476"/>
              <a:ext cx="1400813" cy="80957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210" tIns="29210" rIns="29210" bIns="29210" numCol="1" spcCol="1270" anchor="ctr" anchorCtr="0">
              <a:noAutofit/>
            </a:bodyPr>
            <a:lstStyle/>
            <a:p>
              <a:pPr marL="0" marR="0" lvl="0" indent="0" algn="ctr" defTabSz="10223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МБОУ СОШ № </a:t>
              </a:r>
              <a:r>
                <a:rPr kumimoji="0" lang="ru-RU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38</a:t>
              </a:r>
              <a:endPara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7105517" y="1017403"/>
            <a:ext cx="1629207" cy="423001"/>
            <a:chOff x="0" y="2613475"/>
            <a:chExt cx="2543554" cy="1307599"/>
          </a:xfrm>
          <a:solidFill>
            <a:srgbClr val="FFC000"/>
          </a:solidFill>
        </p:grpSpPr>
        <p:sp>
          <p:nvSpPr>
            <p:cNvPr id="71" name="Овал 70"/>
            <p:cNvSpPr/>
            <p:nvPr/>
          </p:nvSpPr>
          <p:spPr>
            <a:xfrm>
              <a:off x="0" y="2613475"/>
              <a:ext cx="2543554" cy="1307599"/>
            </a:xfrm>
            <a:prstGeom prst="ellipse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72" name="Овал 4"/>
            <p:cNvSpPr/>
            <p:nvPr/>
          </p:nvSpPr>
          <p:spPr>
            <a:xfrm>
              <a:off x="372495" y="2804968"/>
              <a:ext cx="1798564" cy="92461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marR="0" lvl="0" indent="0" algn="ctr" defTabSz="3556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МБОУ СОШ № 77</a:t>
              </a:r>
            </a:p>
          </p:txBody>
        </p:sp>
      </p:grpSp>
      <p:sp>
        <p:nvSpPr>
          <p:cNvPr id="6" name="Овал 5"/>
          <p:cNvSpPr/>
          <p:nvPr/>
        </p:nvSpPr>
        <p:spPr>
          <a:xfrm>
            <a:off x="109211" y="2957680"/>
            <a:ext cx="1766729" cy="540584"/>
          </a:xfrm>
          <a:prstGeom prst="ellipse">
            <a:avLst/>
          </a:prstGeom>
          <a:solidFill>
            <a:srgbClr val="B5EFFD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МБОУ СОШ №11 </a:t>
            </a:r>
            <a:r>
              <a:rPr kumimoji="0" lang="ru-RU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х.Маевский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393" y="3669291"/>
            <a:ext cx="2082906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335" y="3701022"/>
            <a:ext cx="2365888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575" y="4369981"/>
            <a:ext cx="179228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8769" y="2953138"/>
            <a:ext cx="2100827" cy="602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8769" y="3711086"/>
            <a:ext cx="210082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982" y="4372188"/>
            <a:ext cx="179228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70" y="3707502"/>
            <a:ext cx="179228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99FF33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97" y="4991228"/>
            <a:ext cx="1495827" cy="72008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042" y="5025628"/>
            <a:ext cx="1490837" cy="7454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269" y="5041200"/>
            <a:ext cx="1639557" cy="7454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767" y="5055934"/>
            <a:ext cx="1422265" cy="732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1587" y="5258136"/>
            <a:ext cx="1725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МБОУ СОШ №38 </a:t>
            </a:r>
            <a:r>
              <a:rPr kumimoji="0" lang="ru-RU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г.Москва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22013" y="5217496"/>
            <a:ext cx="1464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МКОУ СОШ №1 </a:t>
            </a:r>
            <a:r>
              <a:rPr kumimoji="0" lang="ru-RU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г.Куртамыш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06002" y="5142540"/>
            <a:ext cx="1479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ГБОУ кадетская школа-интернат  </a:t>
            </a:r>
            <a:r>
              <a:rPr kumimoji="0" lang="ru-RU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г.Куртамыш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09744" y="5160714"/>
            <a:ext cx="1582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СШ №27 «а» Новая Адыгея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119" name="Группа 118"/>
          <p:cNvGrpSpPr/>
          <p:nvPr/>
        </p:nvGrpSpPr>
        <p:grpSpPr>
          <a:xfrm>
            <a:off x="5410825" y="2331986"/>
            <a:ext cx="1667084" cy="479533"/>
            <a:chOff x="552069" y="134567"/>
            <a:chExt cx="1667084" cy="835581"/>
          </a:xfrm>
          <a:solidFill>
            <a:srgbClr val="FFC000"/>
          </a:solidFill>
        </p:grpSpPr>
        <p:sp>
          <p:nvSpPr>
            <p:cNvPr id="120" name="Овал 119"/>
            <p:cNvSpPr/>
            <p:nvPr/>
          </p:nvSpPr>
          <p:spPr>
            <a:xfrm>
              <a:off x="552069" y="134567"/>
              <a:ext cx="1667084" cy="835581"/>
            </a:xfrm>
            <a:prstGeom prst="ellipse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21" name="Овал 4"/>
            <p:cNvSpPr/>
            <p:nvPr/>
          </p:nvSpPr>
          <p:spPr>
            <a:xfrm>
              <a:off x="796208" y="256935"/>
              <a:ext cx="1178806" cy="59084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МАОУ СОШ № 71</a:t>
              </a:r>
            </a:p>
          </p:txBody>
        </p:sp>
      </p:grpSp>
      <p:sp>
        <p:nvSpPr>
          <p:cNvPr id="2049" name="TextBox 2048"/>
          <p:cNvSpPr txBox="1"/>
          <p:nvPr/>
        </p:nvSpPr>
        <p:spPr>
          <a:xfrm>
            <a:off x="2561742" y="3783234"/>
            <a:ext cx="14381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МБОУ СОШ №45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ст.Северская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68" name="TextBox 2067"/>
          <p:cNvSpPr txBox="1"/>
          <p:nvPr/>
        </p:nvSpPr>
        <p:spPr>
          <a:xfrm>
            <a:off x="4913728" y="3747090"/>
            <a:ext cx="1471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МАОУ СОШ №11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г.Тимашевск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69" name="TextBox 2068"/>
          <p:cNvSpPr txBox="1"/>
          <p:nvPr/>
        </p:nvSpPr>
        <p:spPr>
          <a:xfrm>
            <a:off x="1720027" y="4463018"/>
            <a:ext cx="1469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МБОУ СОШ №7 </a:t>
            </a:r>
            <a:r>
              <a:rPr kumimoji="0" lang="ru-RU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гКущевский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р-он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73" name="TextBox 2072"/>
          <p:cNvSpPr txBox="1"/>
          <p:nvPr/>
        </p:nvSpPr>
        <p:spPr>
          <a:xfrm>
            <a:off x="3384895" y="4433762"/>
            <a:ext cx="2218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МБОУ СОШ №3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г.Туапсе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74" name="TextBox 2073"/>
          <p:cNvSpPr txBox="1"/>
          <p:nvPr/>
        </p:nvSpPr>
        <p:spPr>
          <a:xfrm>
            <a:off x="7343055" y="3763621"/>
            <a:ext cx="1256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АОУ СОШ №4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ст.Динская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75" name="TextBox 2074"/>
          <p:cNvSpPr txBox="1"/>
          <p:nvPr/>
        </p:nvSpPr>
        <p:spPr>
          <a:xfrm>
            <a:off x="7353816" y="3074471"/>
            <a:ext cx="1361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МБОУ СОШ №7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ru-RU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г.Геленджик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76" name="TextBox 2075"/>
          <p:cNvSpPr txBox="1"/>
          <p:nvPr/>
        </p:nvSpPr>
        <p:spPr>
          <a:xfrm>
            <a:off x="-47091" y="3768051"/>
            <a:ext cx="2111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 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МБОУ СОШ №2 </a:t>
            </a:r>
            <a:r>
              <a:rPr kumimoji="0" lang="ru-RU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п.Мостовской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107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582" y="4353787"/>
            <a:ext cx="1668234" cy="569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96144" y="4424998"/>
            <a:ext cx="1476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МБОУ СОШ №19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ст.Марьянская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        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7" name="Овал 126"/>
          <p:cNvSpPr/>
          <p:nvPr/>
        </p:nvSpPr>
        <p:spPr>
          <a:xfrm>
            <a:off x="1918455" y="2311758"/>
            <a:ext cx="1667084" cy="479533"/>
          </a:xfrm>
          <a:prstGeom prst="ellipse">
            <a:avLst/>
          </a:prstGeom>
          <a:solidFill>
            <a:srgbClr val="FFC000"/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14" name="TextBox 13"/>
          <p:cNvSpPr txBox="1"/>
          <p:nvPr/>
        </p:nvSpPr>
        <p:spPr>
          <a:xfrm>
            <a:off x="2230393" y="2406042"/>
            <a:ext cx="13083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МБОУ СОШ № 1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133" name="Группа 132"/>
          <p:cNvGrpSpPr/>
          <p:nvPr/>
        </p:nvGrpSpPr>
        <p:grpSpPr>
          <a:xfrm>
            <a:off x="1851169" y="1729008"/>
            <a:ext cx="1667084" cy="479533"/>
            <a:chOff x="552069" y="134567"/>
            <a:chExt cx="1667084" cy="835581"/>
          </a:xfrm>
          <a:solidFill>
            <a:srgbClr val="FFC000"/>
          </a:solidFill>
        </p:grpSpPr>
        <p:sp>
          <p:nvSpPr>
            <p:cNvPr id="134" name="Овал 133"/>
            <p:cNvSpPr/>
            <p:nvPr/>
          </p:nvSpPr>
          <p:spPr>
            <a:xfrm>
              <a:off x="552069" y="134567"/>
              <a:ext cx="1667084" cy="835581"/>
            </a:xfrm>
            <a:prstGeom prst="ellipse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35" name="Овал 4"/>
            <p:cNvSpPr/>
            <p:nvPr/>
          </p:nvSpPr>
          <p:spPr>
            <a:xfrm>
              <a:off x="796208" y="256935"/>
              <a:ext cx="1178806" cy="59084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МАОУ СОШ № </a:t>
              </a:r>
              <a:r>
                <a:rPr kumimoji="0" lang="ru-RU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96</a:t>
              </a:r>
              <a:endPara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36" name="Группа 135"/>
          <p:cNvGrpSpPr/>
          <p:nvPr/>
        </p:nvGrpSpPr>
        <p:grpSpPr>
          <a:xfrm>
            <a:off x="7098331" y="2204331"/>
            <a:ext cx="1872176" cy="458202"/>
            <a:chOff x="681518" y="1604807"/>
            <a:chExt cx="1981049" cy="1144916"/>
          </a:xfrm>
          <a:solidFill>
            <a:srgbClr val="FFC000"/>
          </a:solidFill>
        </p:grpSpPr>
        <p:sp>
          <p:nvSpPr>
            <p:cNvPr id="137" name="Овал 136"/>
            <p:cNvSpPr/>
            <p:nvPr/>
          </p:nvSpPr>
          <p:spPr>
            <a:xfrm>
              <a:off x="681518" y="1604807"/>
              <a:ext cx="1981049" cy="1144916"/>
            </a:xfrm>
            <a:prstGeom prst="ellipse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38" name="Овал 4"/>
            <p:cNvSpPr/>
            <p:nvPr/>
          </p:nvSpPr>
          <p:spPr>
            <a:xfrm>
              <a:off x="971636" y="1772476"/>
              <a:ext cx="1400813" cy="80957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210" tIns="29210" rIns="29210" bIns="29210" numCol="1" spcCol="1270" anchor="ctr" anchorCtr="0">
              <a:noAutofit/>
            </a:bodyPr>
            <a:lstStyle/>
            <a:p>
              <a:pPr marL="0" marR="0" lvl="0" indent="0" algn="ctr" defTabSz="10223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Краснодарский ПКУ</a:t>
              </a:r>
              <a:endPara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39" name="Группа 138"/>
          <p:cNvGrpSpPr/>
          <p:nvPr/>
        </p:nvGrpSpPr>
        <p:grpSpPr>
          <a:xfrm>
            <a:off x="3722013" y="2350979"/>
            <a:ext cx="1629207" cy="423001"/>
            <a:chOff x="0" y="2613475"/>
            <a:chExt cx="2543554" cy="1307599"/>
          </a:xfrm>
          <a:solidFill>
            <a:srgbClr val="FFC000"/>
          </a:solidFill>
        </p:grpSpPr>
        <p:sp>
          <p:nvSpPr>
            <p:cNvPr id="140" name="Овал 139"/>
            <p:cNvSpPr/>
            <p:nvPr/>
          </p:nvSpPr>
          <p:spPr>
            <a:xfrm>
              <a:off x="0" y="2613475"/>
              <a:ext cx="2543554" cy="1307599"/>
            </a:xfrm>
            <a:prstGeom prst="ellipse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41" name="Овал 4"/>
            <p:cNvSpPr/>
            <p:nvPr/>
          </p:nvSpPr>
          <p:spPr>
            <a:xfrm>
              <a:off x="372495" y="2804968"/>
              <a:ext cx="1798564" cy="92461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marR="0" lvl="0" indent="0" algn="ctr" defTabSz="3556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МБОУ </a:t>
              </a:r>
              <a:r>
                <a:rPr kumimoji="0" lang="ru-RU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ДО ГДЮСШ</a:t>
              </a:r>
              <a:endPara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42" name="Группа 141"/>
          <p:cNvGrpSpPr/>
          <p:nvPr/>
        </p:nvGrpSpPr>
        <p:grpSpPr>
          <a:xfrm>
            <a:off x="5461557" y="1802338"/>
            <a:ext cx="1629207" cy="423001"/>
            <a:chOff x="0" y="2613475"/>
            <a:chExt cx="2543554" cy="1307599"/>
          </a:xfrm>
          <a:solidFill>
            <a:srgbClr val="FFC000"/>
          </a:solidFill>
        </p:grpSpPr>
        <p:sp>
          <p:nvSpPr>
            <p:cNvPr id="143" name="Овал 142"/>
            <p:cNvSpPr/>
            <p:nvPr/>
          </p:nvSpPr>
          <p:spPr>
            <a:xfrm>
              <a:off x="0" y="2613475"/>
              <a:ext cx="2543554" cy="1307599"/>
            </a:xfrm>
            <a:prstGeom prst="ellipse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44" name="Овал 4"/>
            <p:cNvSpPr/>
            <p:nvPr/>
          </p:nvSpPr>
          <p:spPr>
            <a:xfrm>
              <a:off x="372495" y="2804968"/>
              <a:ext cx="1960069" cy="95634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marR="0" lvl="0" indent="0" algn="ctr" defTabSz="3556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МБОУ СОШ № </a:t>
              </a:r>
              <a:r>
                <a:rPr kumimoji="0" lang="ru-RU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37</a:t>
              </a:r>
              <a:endPara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146" name="Picture 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418" y="5900563"/>
            <a:ext cx="1715942" cy="7327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198168" y="6088758"/>
            <a:ext cx="1479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МБОУ СОШ №29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ru-RU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г.Донецк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147" name="Picture 16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99FF33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636" y="5022957"/>
            <a:ext cx="1495827" cy="72008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8" name="TextBox 147"/>
          <p:cNvSpPr txBox="1"/>
          <p:nvPr/>
        </p:nvSpPr>
        <p:spPr>
          <a:xfrm>
            <a:off x="1822198" y="5204624"/>
            <a:ext cx="1725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МБОУ СОШ №56 </a:t>
            </a:r>
            <a:r>
              <a:rPr kumimoji="0" lang="ru-RU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г.Магнитогорск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433224" y="3002892"/>
            <a:ext cx="2441509" cy="494849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МОБУ ООШ № 44 г. Сочи, с. </a:t>
            </a:r>
            <a:r>
              <a:rPr kumimoji="0" lang="ru-RU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Пластунка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017327" y="2965912"/>
            <a:ext cx="2295972" cy="54388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МОБУ СОШ № 28 </a:t>
            </a:r>
            <a:r>
              <a:rPr kumimoji="0" lang="ru-RU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Лабинский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р-он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73" name="Picture 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358" y="5882397"/>
            <a:ext cx="1588182" cy="7685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042" y="5904421"/>
            <a:ext cx="1699227" cy="7327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6" name="TextBox 75"/>
          <p:cNvSpPr txBox="1"/>
          <p:nvPr/>
        </p:nvSpPr>
        <p:spPr>
          <a:xfrm>
            <a:off x="2064718" y="6072292"/>
            <a:ext cx="1534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МБОУ СОШ №100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ru-RU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г.Пушкин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036349" y="6065474"/>
            <a:ext cx="1361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МБОУ СОШ №3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ru-RU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г.Мыски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64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2708" y="44624"/>
            <a:ext cx="76817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C00000"/>
                </a:solidFill>
              </a:rPr>
              <a:t>Формы сотрудничества </a:t>
            </a:r>
          </a:p>
          <a:p>
            <a:pPr algn="ctr"/>
            <a:r>
              <a:rPr lang="ru-RU" sz="4400" b="1" i="1" dirty="0" smtClean="0">
                <a:solidFill>
                  <a:srgbClr val="C00000"/>
                </a:solidFill>
              </a:rPr>
              <a:t> сетевых партнёров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62708" y="1491174"/>
            <a:ext cx="8136904" cy="5106178"/>
          </a:xfrm>
          <a:prstGeom prst="rect">
            <a:avLst/>
          </a:prstGeom>
        </p:spPr>
        <p:txBody>
          <a:bodyPr/>
          <a:lstStyle/>
          <a:p>
            <a:pPr marL="571500" lvl="0" indent="-571500">
              <a:buFont typeface="Wingdings" panose="05000000000000000000" pitchFamily="2" charset="2"/>
              <a:buChar char="v"/>
            </a:pPr>
            <a:r>
              <a:rPr lang="ru-RU" sz="3600" b="1" dirty="0" smtClean="0">
                <a:solidFill>
                  <a:schemeClr val="bg1"/>
                </a:solidFill>
              </a:rPr>
              <a:t>вебинары</a:t>
            </a:r>
          </a:p>
          <a:p>
            <a:pPr marL="571500" lvl="0" indent="-571500">
              <a:buFont typeface="Wingdings" panose="05000000000000000000" pitchFamily="2" charset="2"/>
              <a:buChar char="v"/>
            </a:pPr>
            <a:r>
              <a:rPr lang="ru-RU" sz="3600" b="1" dirty="0" smtClean="0">
                <a:solidFill>
                  <a:schemeClr val="bg1"/>
                </a:solidFill>
              </a:rPr>
              <a:t>обучающие семинары</a:t>
            </a:r>
            <a:endParaRPr lang="ru-RU" sz="3600" dirty="0">
              <a:solidFill>
                <a:schemeClr val="bg1"/>
              </a:solidFill>
            </a:endParaRPr>
          </a:p>
          <a:p>
            <a:pPr marL="571500" lvl="0" indent="-571500" rtl="0">
              <a:buFont typeface="Wingdings" panose="05000000000000000000" pitchFamily="2" charset="2"/>
              <a:buChar char="v"/>
            </a:pPr>
            <a:r>
              <a:rPr lang="ru-RU" sz="3600" b="1" dirty="0" smtClean="0">
                <a:solidFill>
                  <a:schemeClr val="bg1"/>
                </a:solidFill>
              </a:rPr>
              <a:t>круглые столы и форумы</a:t>
            </a:r>
            <a:endParaRPr lang="ru-RU" sz="3600" dirty="0">
              <a:solidFill>
                <a:schemeClr val="bg1"/>
              </a:solidFill>
            </a:endParaRPr>
          </a:p>
          <a:p>
            <a:pPr marL="571500" lvl="0" indent="-571500" rtl="0">
              <a:buFont typeface="Wingdings" panose="05000000000000000000" pitchFamily="2" charset="2"/>
              <a:buChar char="v"/>
            </a:pPr>
            <a:r>
              <a:rPr lang="ru-RU" sz="3600" b="1" dirty="0" smtClean="0">
                <a:solidFill>
                  <a:schemeClr val="bg1"/>
                </a:solidFill>
              </a:rPr>
              <a:t>мастер-классы</a:t>
            </a:r>
            <a:endParaRPr lang="ru-RU" sz="3600" dirty="0">
              <a:solidFill>
                <a:schemeClr val="bg1"/>
              </a:solidFill>
            </a:endParaRPr>
          </a:p>
          <a:p>
            <a:pPr marL="571500" lvl="0" indent="-571500" rtl="0">
              <a:buFont typeface="Wingdings" panose="05000000000000000000" pitchFamily="2" charset="2"/>
              <a:buChar char="v"/>
            </a:pPr>
            <a:r>
              <a:rPr lang="ru-RU" sz="3600" b="1" dirty="0" smtClean="0">
                <a:solidFill>
                  <a:schemeClr val="bg1"/>
                </a:solidFill>
              </a:rPr>
              <a:t>онлайн консультации</a:t>
            </a:r>
            <a:endParaRPr lang="ru-RU" sz="3600" dirty="0">
              <a:solidFill>
                <a:schemeClr val="bg1"/>
              </a:solidFill>
            </a:endParaRPr>
          </a:p>
          <a:p>
            <a:pPr marL="571500" lvl="0" indent="-571500" rtl="0">
              <a:buFont typeface="Wingdings" panose="05000000000000000000" pitchFamily="2" charset="2"/>
              <a:buChar char="v"/>
            </a:pPr>
            <a:r>
              <a:rPr lang="ru-RU" sz="3600" b="1" dirty="0" smtClean="0">
                <a:solidFill>
                  <a:schemeClr val="bg1"/>
                </a:solidFill>
              </a:rPr>
              <a:t>научно-практические конференции учителей и учащихся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79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https://avatars.mds.yandex.net/get-pdb/1519478/12f33cd8-8027-443e-90f0-3be5d19850db/s1200?webp=false"/>
          <p:cNvPicPr>
            <a:picLocks noChangeAspect="1" noChangeArrowheads="1"/>
          </p:cNvPicPr>
          <p:nvPr/>
        </p:nvPicPr>
        <p:blipFill>
          <a:blip r:embed="rId2" cstate="print">
            <a:lum bright="29000" contrast="34000"/>
          </a:blip>
          <a:srcRect/>
          <a:stretch>
            <a:fillRect/>
          </a:stretch>
        </p:blipFill>
        <p:spPr bwMode="auto">
          <a:xfrm>
            <a:off x="0" y="19243"/>
            <a:ext cx="9143999" cy="68580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-756592" y="98062"/>
            <a:ext cx="8820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Формы  сетевого взаимодействия</a:t>
            </a:r>
          </a:p>
        </p:txBody>
      </p:sp>
      <p:pic>
        <p:nvPicPr>
          <p:cNvPr id="20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02" y="723168"/>
            <a:ext cx="3169327" cy="25090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530" name="AutoShape 2" descr="blob:https://web.whatsapp.com/b3db1ede-120c-4b96-b01d-26384f087a8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2532" name="AutoShape 4" descr="blob:https://web.whatsapp.com/b3db1ede-120c-4b96-b01d-26384f087a8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2534" name="AutoShape 6" descr="blob:https://web.whatsapp.com/b3db1ede-120c-4b96-b01d-26384f087a8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04763" y="1496428"/>
            <a:ext cx="54119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Научно-практические конференции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023" y="3232219"/>
            <a:ext cx="3161282" cy="24314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4297897" y="4806695"/>
            <a:ext cx="457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Заседания круглого стола,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форумы, фестивали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    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/>
            </a:r>
            <a:b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b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2307" y="2200039"/>
            <a:ext cx="3264418" cy="25702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1" name="Прямоугольник 20"/>
          <p:cNvSpPr/>
          <p:nvPr/>
        </p:nvSpPr>
        <p:spPr>
          <a:xfrm>
            <a:off x="752573" y="557099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Вебинары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, семинары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/>
            </a:r>
            <a:b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b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81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descr="https://avatars.mds.yandex.net/get-pdb/1519478/12f33cd8-8027-443e-90f0-3be5d19850db/s1200?webp=false" id="4" name="Picture 2"/>
          <p:cNvPicPr>
            <a:picLocks noChangeArrowheads="1" noChangeAspect="1"/>
          </p:cNvPicPr>
          <p:nvPr/>
        </p:nvPicPr>
        <p:blipFill>
          <a:blip cstate="print" r:embed="rId2">
            <a:lum bright="29000" contrast="34000"/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-756592" y="350755"/>
            <a:ext cx="8820472" cy="646331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b="1" baseline="0" cap="none" dirty="0" i="1" kern="1200" kumimoji="0" lang="ru-RU" noProof="0" normalizeH="0" spc="0" strike="noStrike" sz="3600" u="non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charset="0" panose="02020603050405020304" pitchFamily="18" typeface="Times New Roman"/>
                <a:ea typeface="+mn-ea"/>
                <a:cs typeface="+mn-cs"/>
              </a:rPr>
              <a:t>Формы  сетевого взаимодействия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3823" y="3527552"/>
            <a:ext cx="2153923" cy="5232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ru-RU" smtClean="0" sz="2800">
                <a:solidFill>
                  <a:schemeClr val="bg1"/>
                </a:solidFill>
              </a:rPr>
              <a:t>Экспедиции</a:t>
            </a:r>
            <a:endParaRPr b="1" dirty="0" lang="ru-RU" sz="2800">
              <a:solidFill>
                <a:schemeClr val="bg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26" y="1095267"/>
            <a:ext cx="3225718" cy="25113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" t="200"/>
          <a:stretch/>
        </p:blipFill>
        <p:spPr>
          <a:xfrm>
            <a:off x="457200" y="3901998"/>
            <a:ext cx="3372322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Объект 9"/>
          <p:cNvPicPr>
            <a:picLocks noChangeAspect="1" noGrp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9818" y="997086"/>
            <a:ext cx="3440807" cy="25806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" r="52" t="4"/>
          <a:stretch/>
        </p:blipFill>
        <p:spPr>
          <a:xfrm>
            <a:off x="4286721" y="3789162"/>
            <a:ext cx="3954779" cy="23762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4189541" y="3423233"/>
            <a:ext cx="4573688" cy="46166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ru-RU" smtClean="0" sz="2400">
                <a:solidFill>
                  <a:schemeClr val="bg1"/>
                </a:solidFill>
              </a:rPr>
              <a:t>Интеллектуальные </a:t>
            </a:r>
            <a:r>
              <a:rPr b="1" dirty="0" err="1" lang="ru-RU" smtClean="0" sz="2400">
                <a:solidFill>
                  <a:schemeClr val="bg1"/>
                </a:solidFill>
              </a:rPr>
              <a:t>квест</a:t>
            </a:r>
            <a:r>
              <a:rPr b="1" dirty="0" lang="ru-RU" smtClean="0" sz="2400">
                <a:solidFill>
                  <a:schemeClr val="bg1"/>
                </a:solidFill>
              </a:rPr>
              <a:t>-игры</a:t>
            </a:r>
            <a:endParaRPr b="1" dirty="0" lang="ru-RU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597427"/>
      </p:ext>
    </p:extLst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55946"/>
          </a:xfrm>
        </p:spPr>
        <p:txBody>
          <a:bodyPr>
            <a:normAutofit fontScale="90000"/>
          </a:bodyPr>
          <a:lstStyle/>
          <a:p>
            <a:r>
              <a:rPr dirty="0" lang="ru-RU" smtClean="0" sz="3200">
                <a:solidFill>
                  <a:srgbClr val="FF0000"/>
                </a:solidFill>
                <a:latin typeface="+mn-lt"/>
              </a:rPr>
              <a:t>Результаты взаимодействия в сети социальных партнеров</a:t>
            </a:r>
            <a:endParaRPr dirty="0" lang="ru-RU" sz="320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70" y="4003801"/>
            <a:ext cx="3486092" cy="26145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Объект 3"/>
          <p:cNvPicPr>
            <a:picLocks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" t="97"/>
          <a:stretch/>
        </p:blipFill>
        <p:spPr>
          <a:xfrm>
            <a:off x="5645539" y="4293096"/>
            <a:ext cx="3318949" cy="24887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5076056" y="2204864"/>
            <a:ext cx="184731" cy="36933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endParaRPr dirty="0" lang="ru-RU"/>
          </a:p>
        </p:txBody>
      </p:sp>
      <p:sp>
        <p:nvSpPr>
          <p:cNvPr id="13" name="TextBox 12"/>
          <p:cNvSpPr txBox="1"/>
          <p:nvPr/>
        </p:nvSpPr>
        <p:spPr>
          <a:xfrm>
            <a:off x="3608661" y="979465"/>
            <a:ext cx="5331401" cy="424731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 indent="-285750" marL="285750">
              <a:buFont charset="2" panose="05000000000000000000" pitchFamily="2" typeface="Wingdings"/>
              <a:buChar char="Ø"/>
            </a:pPr>
            <a:r>
              <a:rPr b="1" dirty="0" lang="ru-RU" smtClean="0">
                <a:solidFill>
                  <a:schemeClr val="bg1"/>
                </a:solidFill>
              </a:rPr>
              <a:t>Провели 13 семинаров, 486 участников.</a:t>
            </a:r>
          </a:p>
          <a:p>
            <a:pPr algn="just" indent="-285750" marL="285750">
              <a:buFont charset="2" panose="05000000000000000000" pitchFamily="2" typeface="Wingdings"/>
              <a:buChar char="Ø"/>
            </a:pPr>
            <a:r>
              <a:rPr b="1" dirty="0" lang="ru-RU" smtClean="0">
                <a:solidFill>
                  <a:schemeClr val="bg1"/>
                </a:solidFill>
              </a:rPr>
              <a:t>Методические пособия и рекомендации (7).</a:t>
            </a:r>
          </a:p>
          <a:p>
            <a:pPr algn="just" indent="-285750" marL="285750">
              <a:buFont charset="2" panose="05000000000000000000" pitchFamily="2" typeface="Wingdings"/>
              <a:buChar char="Ø"/>
            </a:pPr>
            <a:r>
              <a:rPr b="1" dirty="0" lang="ru-RU">
                <a:solidFill>
                  <a:schemeClr val="bg1"/>
                </a:solidFill>
              </a:rPr>
              <a:t>Н</a:t>
            </a:r>
            <a:r>
              <a:rPr b="1" dirty="0" lang="ru-RU" smtClean="0">
                <a:solidFill>
                  <a:schemeClr val="bg1"/>
                </a:solidFill>
              </a:rPr>
              <a:t>аучно-методические публикации (2).</a:t>
            </a:r>
          </a:p>
          <a:p>
            <a:pPr algn="just" indent="-285750" marL="285750">
              <a:buFont charset="2" panose="05000000000000000000" pitchFamily="2" typeface="Wingdings"/>
              <a:buChar char="Ø"/>
            </a:pPr>
            <a:r>
              <a:rPr b="1" dirty="0" lang="ru-RU" smtClean="0">
                <a:solidFill>
                  <a:schemeClr val="bg1"/>
                </a:solidFill>
              </a:rPr>
              <a:t>Публикации в профессиональных газетах и журналах (5 +3).</a:t>
            </a:r>
          </a:p>
          <a:p>
            <a:pPr algn="just" indent="-285750" marL="285750">
              <a:buFont charset="2" panose="05000000000000000000" pitchFamily="2" typeface="Wingdings"/>
              <a:buChar char="Ø"/>
            </a:pPr>
            <a:r>
              <a:rPr b="1" dirty="0" lang="ru-RU" smtClean="0">
                <a:solidFill>
                  <a:schemeClr val="bg1"/>
                </a:solidFill>
              </a:rPr>
              <a:t>Экспедиции (3).</a:t>
            </a:r>
          </a:p>
          <a:p>
            <a:pPr indent="-285750" marL="285750">
              <a:buFont charset="2" panose="05000000000000000000" pitchFamily="2" typeface="Wingdings"/>
              <a:buChar char="Ø"/>
            </a:pPr>
            <a:r>
              <a:rPr b="1" dirty="0" lang="ru-RU" smtClean="0">
                <a:solidFill>
                  <a:schemeClr val="bg1"/>
                </a:solidFill>
              </a:rPr>
              <a:t>Социально-значимые акции: «Живая Память. Равнение на героев» - 4 школы, установили памятный знак казакам-героям ВОВ и «Журавлики </a:t>
            </a:r>
            <a:r>
              <a:rPr b="1" dirty="0" lang="ru-RU">
                <a:solidFill>
                  <a:schemeClr val="bg1"/>
                </a:solidFill>
              </a:rPr>
              <a:t>победы» </a:t>
            </a:r>
            <a:r>
              <a:rPr b="1" dirty="0" lang="ru-RU" smtClean="0">
                <a:solidFill>
                  <a:schemeClr val="bg1"/>
                </a:solidFill>
              </a:rPr>
              <a:t>- 10 </a:t>
            </a:r>
            <a:r>
              <a:rPr b="1" dirty="0" lang="ru-RU">
                <a:solidFill>
                  <a:schemeClr val="bg1"/>
                </a:solidFill>
              </a:rPr>
              <a:t>школ </a:t>
            </a:r>
            <a:r>
              <a:rPr b="1" dirty="0" lang="ru-RU" smtClean="0">
                <a:solidFill>
                  <a:schemeClr val="bg1"/>
                </a:solidFill>
              </a:rPr>
              <a:t>РФ, 586 журавликов.</a:t>
            </a:r>
          </a:p>
          <a:p>
            <a:pPr algn="just" indent="-285750" lvl="0" marL="285750">
              <a:buFont charset="2" panose="05000000000000000000" pitchFamily="2" typeface="Wingdings"/>
              <a:buChar char="Ø"/>
            </a:pPr>
            <a:r>
              <a:rPr b="1" dirty="0" lang="ru-RU">
                <a:solidFill>
                  <a:prstClr val="black"/>
                </a:solidFill>
              </a:rPr>
              <a:t>П</a:t>
            </a:r>
            <a:r>
              <a:rPr b="1" dirty="0" lang="ru-RU" smtClean="0">
                <a:solidFill>
                  <a:prstClr val="black"/>
                </a:solidFill>
              </a:rPr>
              <a:t>роектные </a:t>
            </a:r>
            <a:r>
              <a:rPr b="1" dirty="0" lang="ru-RU">
                <a:solidFill>
                  <a:prstClr val="black"/>
                </a:solidFill>
              </a:rPr>
              <a:t>работы победителей и призеров учащихся (34).</a:t>
            </a:r>
          </a:p>
          <a:p>
            <a:pPr algn="just" indent="-285750" marL="285750">
              <a:buFont charset="2" panose="05000000000000000000" pitchFamily="2" typeface="Wingdings"/>
              <a:buChar char="Ø"/>
            </a:pPr>
            <a:endParaRPr b="1" dirty="0" lang="ru-RU" smtClean="0">
              <a:solidFill>
                <a:schemeClr val="bg1"/>
              </a:solidFill>
            </a:endParaRPr>
          </a:p>
          <a:p>
            <a:endParaRPr b="1" dirty="0" lang="ru-RU">
              <a:solidFill>
                <a:schemeClr val="bg1"/>
              </a:solidFill>
            </a:endParaRPr>
          </a:p>
        </p:txBody>
      </p:sp>
      <p:pic>
        <p:nvPicPr>
          <p:cNvPr id="9" name="Picture 3"/>
          <p:cNvPicPr>
            <a:picLocks noChangeArrowheads="1" noChangeAspect="1"/>
          </p:cNvPicPr>
          <p:nvPr/>
        </p:nvPicPr>
        <p:blipFill rotWithShape="1">
          <a:blip cstate="print" r:embed="rId4"/>
          <a:srcRect t="101"/>
          <a:stretch/>
        </p:blipFill>
        <p:spPr bwMode="auto">
          <a:xfrm>
            <a:off x="230432" y="955946"/>
            <a:ext cx="3036065" cy="3024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24194659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https://avatars.mds.yandex.net/get-pdb/1519478/12f33cd8-8027-443e-90f0-3be5d19850db/s1200?webp=false"/>
          <p:cNvPicPr>
            <a:picLocks noChangeAspect="1" noChangeArrowheads="1"/>
          </p:cNvPicPr>
          <p:nvPr/>
        </p:nvPicPr>
        <p:blipFill>
          <a:blip r:embed="rId2" cstate="print">
            <a:lum bright="29000" contrast="34000"/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2530" name="AutoShape 2" descr="blob:https://web.whatsapp.com/b3db1ede-120c-4b96-b01d-26384f087a8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2532" name="AutoShape 4" descr="blob:https://web.whatsapp.com/b3db1ede-120c-4b96-b01d-26384f087a8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2534" name="AutoShape 6" descr="blob:https://web.whatsapp.com/b3db1ede-120c-4b96-b01d-26384f087a8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67944" y="1484784"/>
            <a:ext cx="5076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144524" y="7702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Статьи, методические пособия, монографии; Исследовательские и проектные работы учащихся</a:t>
            </a:r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495" y="983162"/>
            <a:ext cx="2139033" cy="2591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939" y="1484784"/>
            <a:ext cx="2113497" cy="2502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42684" y="952999"/>
            <a:ext cx="3735329" cy="216962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1849" y="3011139"/>
            <a:ext cx="2019115" cy="269743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67311" y="3011139"/>
            <a:ext cx="2169900" cy="310491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12051" y="2817830"/>
            <a:ext cx="2100852" cy="298633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71320" y="2999370"/>
            <a:ext cx="2161260" cy="2804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15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s://avatars.mds.yandex.net/get-pdb/1519478/12f33cd8-8027-443e-90f0-3be5d19850db/s1200?webp=false"/>
          <p:cNvPicPr>
            <a:picLocks noChangeAspect="1" noChangeArrowheads="1"/>
          </p:cNvPicPr>
          <p:nvPr/>
        </p:nvPicPr>
        <p:blipFill>
          <a:blip r:embed="rId2" cstate="print">
            <a:lum bright="33000" contrast="29000"/>
          </a:blip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3528" y="188640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990000"/>
                </a:solidFill>
              </a:rPr>
              <a:t>Сетевое взаимодействие позволяет:</a:t>
            </a:r>
            <a:endParaRPr lang="ru-RU" sz="3200" b="1" i="1" dirty="0">
              <a:solidFill>
                <a:srgbClr val="99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764704"/>
            <a:ext cx="85689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</a:rPr>
              <a:t>распределять ресурсы при общей задаче деятельности;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</a:rPr>
              <a:t>опираться на инициативу каждого конкретного участника;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</a:rPr>
              <a:t>осуществлять прямой контакт участников друг с другом;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</a:rPr>
              <a:t>выстраивать многообразные возможные пути движения при общности внешней цели;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</a:rPr>
              <a:t>использовать ресурс сети для нужд каждого конкретного участника;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</a:rPr>
              <a:t>расширять возможности для получения уникальных компетенций.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4546</TotalTime>
  <Words>1037</Words>
  <Application>Microsoft Office PowerPoint</Application>
  <PresentationFormat>Экран (4:3)</PresentationFormat>
  <Paragraphs>211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6" baseType="lpstr">
      <vt:lpstr>Arial</vt:lpstr>
      <vt:lpstr>Arial Black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 взаимодействия в сети социальных партнеров</vt:lpstr>
      <vt:lpstr>Презентация PowerPoint</vt:lpstr>
      <vt:lpstr>Презентация PowerPoint</vt:lpstr>
      <vt:lpstr>Уважаемые коллеги, приглашаем к сотрудничеству по теме проекта «Сетевое взаимодействие образовательных организаций как способ эффективного формирования гражданско-патриотических ориентиров у подрастающего поколения».  г. Краснодар МАОУ СОШ №76  ст. Елизаветинская, ул. Советская 62</vt:lpstr>
      <vt:lpstr>Презентация PowerPoint</vt:lpstr>
      <vt:lpstr>Гипотеза проекта</vt:lpstr>
      <vt:lpstr>Продукт проекта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чайковская</dc:creator>
  <cp:lastModifiedBy>Наталья Егоровна</cp:lastModifiedBy>
  <cp:revision>213</cp:revision>
  <cp:lastPrinted>2023-03-20T14:48:00Z</cp:lastPrinted>
  <dcterms:created xsi:type="dcterms:W3CDTF">2019-10-06T10:58:25Z</dcterms:created>
  <dcterms:modified xsi:type="dcterms:W3CDTF">2023-04-14T05:51:04Z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764682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