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  <p:sldId id="263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F0981-E1F3-4C70-BB28-A63E0003B52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4E1AD-0C76-498D-A49E-3ED7B67A57E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Патриот – Тот, кто любит свое отечество, предан своему народу, готов на жертвы и подвиги во имя интересов своей Родины.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D21FDE6-C4CC-4120-B2FE-C60F91F8352E}" type="parTrans" cxnId="{C6CDE0CE-1993-49A3-9326-C4DED8AE1C63}">
      <dgm:prSet/>
      <dgm:spPr/>
      <dgm:t>
        <a:bodyPr/>
        <a:lstStyle/>
        <a:p>
          <a:endParaRPr lang="ru-RU"/>
        </a:p>
      </dgm:t>
    </dgm:pt>
    <dgm:pt modelId="{69C07FA1-8607-4846-AC87-80451E72A23B}" type="sibTrans" cxnId="{C6CDE0CE-1993-49A3-9326-C4DED8AE1C63}">
      <dgm:prSet/>
      <dgm:spPr/>
      <dgm:t>
        <a:bodyPr/>
        <a:lstStyle/>
        <a:p>
          <a:endParaRPr lang="ru-RU"/>
        </a:p>
      </dgm:t>
    </dgm:pt>
    <dgm:pt modelId="{469638C2-69AB-46AF-9DF6-ECBB0932149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Патриотизм – Любовь к своему отечеству, преданность своему народу и ответственность перед ним, готовность к любым жертвам и подвигам во имя интересов своей Родины.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0DEBA07-D4F2-4816-8686-813EF3A98ACC}" type="parTrans" cxnId="{3C00AD4E-4690-4918-9ACD-C0E35BB88617}">
      <dgm:prSet/>
      <dgm:spPr/>
      <dgm:t>
        <a:bodyPr/>
        <a:lstStyle/>
        <a:p>
          <a:endParaRPr lang="ru-RU"/>
        </a:p>
      </dgm:t>
    </dgm:pt>
    <dgm:pt modelId="{E23DB4D8-31AE-4D83-B611-DE7C03BA35FA}" type="sibTrans" cxnId="{3C00AD4E-4690-4918-9ACD-C0E35BB88617}">
      <dgm:prSet/>
      <dgm:spPr/>
      <dgm:t>
        <a:bodyPr/>
        <a:lstStyle/>
        <a:p>
          <a:endParaRPr lang="ru-RU"/>
        </a:p>
      </dgm:t>
    </dgm:pt>
    <dgm:pt modelId="{0A42FECE-C5C7-439F-B406-158A0082555F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Патриотическое воспитание – систематическая и целенаправленная деятельность  по формированию у граждан любви и уважения к Родине, ответственного отношения к своей стране, чувства верности своему Отечеству, готовности защищать его интересы и вносить своей деятельный вклад в его процветание.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000DDC4-2CE7-43DE-99A4-208D548C1CB4}" type="parTrans" cxnId="{62E38784-C846-47DD-BDB5-A272D352B1FF}">
      <dgm:prSet/>
      <dgm:spPr/>
      <dgm:t>
        <a:bodyPr/>
        <a:lstStyle/>
        <a:p>
          <a:endParaRPr lang="ru-RU"/>
        </a:p>
      </dgm:t>
    </dgm:pt>
    <dgm:pt modelId="{2D1BD996-1E0E-4081-8F7E-36FC9DF7E40F}" type="sibTrans" cxnId="{62E38784-C846-47DD-BDB5-A272D352B1FF}">
      <dgm:prSet/>
      <dgm:spPr/>
      <dgm:t>
        <a:bodyPr/>
        <a:lstStyle/>
        <a:p>
          <a:endParaRPr lang="ru-RU"/>
        </a:p>
      </dgm:t>
    </dgm:pt>
    <dgm:pt modelId="{F199B7A4-57DB-46E4-A25D-D70B5B366EEF}" type="pres">
      <dgm:prSet presAssocID="{2A0F0981-E1F3-4C70-BB28-A63E0003B5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A28FB-9874-444B-9BD5-A9012CAEC3AA}" type="pres">
      <dgm:prSet presAssocID="{1724E1AD-0C76-498D-A49E-3ED7B67A57EA}" presName="node" presStyleLbl="node1" presStyleIdx="0" presStyleCnt="3" custScaleX="126809" custScaleY="38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1EC8B-90A0-4F52-9982-80959C173344}" type="pres">
      <dgm:prSet presAssocID="{69C07FA1-8607-4846-AC87-80451E72A23B}" presName="sibTrans" presStyleCnt="0"/>
      <dgm:spPr/>
    </dgm:pt>
    <dgm:pt modelId="{1CE3F1D0-BA05-4EB0-A8B3-BD53C62D3F43}" type="pres">
      <dgm:prSet presAssocID="{469638C2-69AB-46AF-9DF6-ECBB09321495}" presName="node" presStyleLbl="node1" presStyleIdx="1" presStyleCnt="3" custScaleX="126809" custScaleY="50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B4E67-AA07-4C17-B881-7CCB9BD1FCE8}" type="pres">
      <dgm:prSet presAssocID="{E23DB4D8-31AE-4D83-B611-DE7C03BA35FA}" presName="sibTrans" presStyleCnt="0"/>
      <dgm:spPr/>
    </dgm:pt>
    <dgm:pt modelId="{C3EC3B04-22A9-4856-9FDA-EAD81596A3B4}" type="pres">
      <dgm:prSet presAssocID="{0A42FECE-C5C7-439F-B406-158A0082555F}" presName="node" presStyleLbl="node1" presStyleIdx="2" presStyleCnt="3" custScaleX="126809" custScaleY="6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87FD5-9683-4C97-8349-AA0E4ADD8D47}" type="presOf" srcId="{1724E1AD-0C76-498D-A49E-3ED7B67A57EA}" destId="{BCAA28FB-9874-444B-9BD5-A9012CAEC3AA}" srcOrd="0" destOrd="0" presId="urn:microsoft.com/office/officeart/2005/8/layout/default"/>
    <dgm:cxn modelId="{3C00AD4E-4690-4918-9ACD-C0E35BB88617}" srcId="{2A0F0981-E1F3-4C70-BB28-A63E0003B528}" destId="{469638C2-69AB-46AF-9DF6-ECBB09321495}" srcOrd="1" destOrd="0" parTransId="{30DEBA07-D4F2-4816-8686-813EF3A98ACC}" sibTransId="{E23DB4D8-31AE-4D83-B611-DE7C03BA35FA}"/>
    <dgm:cxn modelId="{2377EE84-57BA-4BD9-971B-BEECD5534368}" type="presOf" srcId="{0A42FECE-C5C7-439F-B406-158A0082555F}" destId="{C3EC3B04-22A9-4856-9FDA-EAD81596A3B4}" srcOrd="0" destOrd="0" presId="urn:microsoft.com/office/officeart/2005/8/layout/default"/>
    <dgm:cxn modelId="{62E38784-C846-47DD-BDB5-A272D352B1FF}" srcId="{2A0F0981-E1F3-4C70-BB28-A63E0003B528}" destId="{0A42FECE-C5C7-439F-B406-158A0082555F}" srcOrd="2" destOrd="0" parTransId="{0000DDC4-2CE7-43DE-99A4-208D548C1CB4}" sibTransId="{2D1BD996-1E0E-4081-8F7E-36FC9DF7E40F}"/>
    <dgm:cxn modelId="{C6CDE0CE-1993-49A3-9326-C4DED8AE1C63}" srcId="{2A0F0981-E1F3-4C70-BB28-A63E0003B528}" destId="{1724E1AD-0C76-498D-A49E-3ED7B67A57EA}" srcOrd="0" destOrd="0" parTransId="{2D21FDE6-C4CC-4120-B2FE-C60F91F8352E}" sibTransId="{69C07FA1-8607-4846-AC87-80451E72A23B}"/>
    <dgm:cxn modelId="{B206AA99-F0D7-48E0-8706-1DFE378A95F0}" type="presOf" srcId="{2A0F0981-E1F3-4C70-BB28-A63E0003B528}" destId="{F199B7A4-57DB-46E4-A25D-D70B5B366EEF}" srcOrd="0" destOrd="0" presId="urn:microsoft.com/office/officeart/2005/8/layout/default"/>
    <dgm:cxn modelId="{9C55853B-198D-4F8C-9630-C509013FA13B}" type="presOf" srcId="{469638C2-69AB-46AF-9DF6-ECBB09321495}" destId="{1CE3F1D0-BA05-4EB0-A8B3-BD53C62D3F43}" srcOrd="0" destOrd="0" presId="urn:microsoft.com/office/officeart/2005/8/layout/default"/>
    <dgm:cxn modelId="{4EDCA206-EE5C-4A2C-8EE5-BAB20908E166}" type="presParOf" srcId="{F199B7A4-57DB-46E4-A25D-D70B5B366EEF}" destId="{BCAA28FB-9874-444B-9BD5-A9012CAEC3AA}" srcOrd="0" destOrd="0" presId="urn:microsoft.com/office/officeart/2005/8/layout/default"/>
    <dgm:cxn modelId="{FC3E4DEC-7687-4FD9-8728-8812E0DD7C12}" type="presParOf" srcId="{F199B7A4-57DB-46E4-A25D-D70B5B366EEF}" destId="{C961EC8B-90A0-4F52-9982-80959C173344}" srcOrd="1" destOrd="0" presId="urn:microsoft.com/office/officeart/2005/8/layout/default"/>
    <dgm:cxn modelId="{69A3587A-B086-4077-AB38-1B36D77DA4C9}" type="presParOf" srcId="{F199B7A4-57DB-46E4-A25D-D70B5B366EEF}" destId="{1CE3F1D0-BA05-4EB0-A8B3-BD53C62D3F43}" srcOrd="2" destOrd="0" presId="urn:microsoft.com/office/officeart/2005/8/layout/default"/>
    <dgm:cxn modelId="{1CE77999-6BA8-41A1-ADD0-A6EE2F8AA9EC}" type="presParOf" srcId="{F199B7A4-57DB-46E4-A25D-D70B5B366EEF}" destId="{30AB4E67-AA07-4C17-B881-7CCB9BD1FCE8}" srcOrd="3" destOrd="0" presId="urn:microsoft.com/office/officeart/2005/8/layout/default"/>
    <dgm:cxn modelId="{3F1F4321-8B17-4A27-A501-E3FFEFD67798}" type="presParOf" srcId="{F199B7A4-57DB-46E4-A25D-D70B5B366EEF}" destId="{C3EC3B04-22A9-4856-9FDA-EAD81596A3B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A28FB-9874-444B-9BD5-A9012CAEC3AA}">
      <dsp:nvSpPr>
        <dsp:cNvPr id="0" name=""/>
        <dsp:cNvSpPr/>
      </dsp:nvSpPr>
      <dsp:spPr>
        <a:xfrm>
          <a:off x="2015" y="699411"/>
          <a:ext cx="6332673" cy="1165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Патриот – Тот, кто любит свое отечество, предан своему народу, готов на жертвы и подвиги во имя интересов своей Родины.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5" y="699411"/>
        <a:ext cx="6332673" cy="1165898"/>
      </dsp:txXfrm>
    </dsp:sp>
    <dsp:sp modelId="{1CE3F1D0-BA05-4EB0-A8B3-BD53C62D3F43}">
      <dsp:nvSpPr>
        <dsp:cNvPr id="0" name=""/>
        <dsp:cNvSpPr/>
      </dsp:nvSpPr>
      <dsp:spPr>
        <a:xfrm>
          <a:off x="2015" y="2364696"/>
          <a:ext cx="6332673" cy="1519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Патриотизм – Любовь к своему отечеству, преданность своему народу и ответственность перед ним, готовность к любым жертвам и подвигам во имя интересов своей Родины.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5" y="2364696"/>
        <a:ext cx="6332673" cy="1519913"/>
      </dsp:txXfrm>
    </dsp:sp>
    <dsp:sp modelId="{C3EC3B04-22A9-4856-9FDA-EAD81596A3B4}">
      <dsp:nvSpPr>
        <dsp:cNvPr id="0" name=""/>
        <dsp:cNvSpPr/>
      </dsp:nvSpPr>
      <dsp:spPr>
        <a:xfrm>
          <a:off x="2015" y="4383996"/>
          <a:ext cx="6332673" cy="20163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Патриотическое воспитание – систематическая и целенаправленная деятельность  по формированию у граждан любви и уважения к Родине, ответственного отношения к своей стране, чувства верности своему Отечеству, готовности защищать его интересы и вносить своей деятельный вклад в его процветание.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5" y="4383996"/>
        <a:ext cx="6332673" cy="201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6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8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4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9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3355-48D6-43FE-AF06-1E45BB8A16E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0435-B038-4CD1-BEA2-BA764197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 ?><Relationships xmlns="http://schemas.openxmlformats.org/package/2006/relationships"><Relationship Id="rId8" Target="../media/image35.jpeg" Type="http://schemas.openxmlformats.org/officeDocument/2006/relationships/image"/><Relationship Id="rId3" Target="../media/hdphoto1.wdp" Type="http://schemas.microsoft.com/office/2007/relationships/hdphoto"/><Relationship Id="rId7" Target="../media/image34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3.jpeg" Type="http://schemas.openxmlformats.org/officeDocument/2006/relationships/image"/><Relationship Id="rId5" Target="../media/image6.png" Type="http://schemas.openxmlformats.org/officeDocument/2006/relationships/image"/><Relationship Id="rId4" Target="../media/image10.png" Type="http://schemas.openxmlformats.org/officeDocument/2006/relationships/image"/><Relationship Id="rId9" Target="../media/image3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39.jpeg" Type="http://schemas.openxmlformats.org/officeDocument/2006/relationships/image"/><Relationship Id="rId3" Target="../media/hdphoto1.wdp" Type="http://schemas.microsoft.com/office/2007/relationships/hdphoto"/><Relationship Id="rId7" Target="../media/image38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7.jpeg" Type="http://schemas.openxmlformats.org/officeDocument/2006/relationships/image"/><Relationship Id="rId5" Target="../media/image6.png" Type="http://schemas.openxmlformats.org/officeDocument/2006/relationships/image"/><Relationship Id="rId10" Target="../media/image41.jpeg" Type="http://schemas.openxmlformats.org/officeDocument/2006/relationships/image"/><Relationship Id="rId4" Target="../media/image10.png" Type="http://schemas.openxmlformats.org/officeDocument/2006/relationships/image"/><Relationship Id="rId9" Target="../media/image4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detsad206" TargetMode="External"/><Relationship Id="rId3" Type="http://schemas.microsoft.com/office/2007/relationships/hdphoto" Target="../media/hdphoto1.wdp"/><Relationship Id="rId7" Type="http://schemas.openxmlformats.org/officeDocument/2006/relationships/hyperlink" Target="https://ds206.centerstart.ru/node/348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tsad206@kubannet.ru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6.png"/><Relationship Id="rId10" Type="http://schemas.openxmlformats.org/officeDocument/2006/relationships/hyperlink" Target="https://rutube.ru/channel/25137128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.me/detskiisad206" TargetMode="Externa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png" Type="http://schemas.openxmlformats.org/officeDocument/2006/relationships/image"/><Relationship Id="rId5" Target="../media/image5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diagrams/layout1.xml" Type="http://schemas.openxmlformats.org/officeDocument/2006/relationships/diagramLayout"/><Relationship Id="rId3" Target="../media/hdphoto1.wdp" Type="http://schemas.microsoft.com/office/2007/relationships/hdphoto"/><Relationship Id="rId7" Target="../diagrams/data1.xml" Type="http://schemas.openxmlformats.org/officeDocument/2006/relationships/diagramData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9.jpeg" Type="http://schemas.openxmlformats.org/officeDocument/2006/relationships/image"/><Relationship Id="rId11" Target="../diagrams/drawing1.xml" Type="http://schemas.microsoft.com/office/2007/relationships/diagramDrawing"/><Relationship Id="rId5" Target="../media/image8.jpeg" Type="http://schemas.openxmlformats.org/officeDocument/2006/relationships/image"/><Relationship Id="rId10" Target="../diagrams/colors1.xml" Type="http://schemas.openxmlformats.org/officeDocument/2006/relationships/diagramColors"/><Relationship Id="rId4" Target="../media/image7.jpeg" Type="http://schemas.openxmlformats.org/officeDocument/2006/relationships/image"/><Relationship Id="rId9" Target="../diagrams/quickStyle1.xml" Type="http://schemas.openxmlformats.org/officeDocument/2006/relationships/diagramQuickStyle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media/hdphoto1.wdp" Type="http://schemas.microsoft.com/office/2007/relationships/hdphoto"/><Relationship Id="rId7" Target="../media/image1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2.jpeg" Type="http://schemas.openxmlformats.org/officeDocument/2006/relationships/image"/><Relationship Id="rId5" Target="../media/image6.png" Type="http://schemas.openxmlformats.org/officeDocument/2006/relationships/image"/><Relationship Id="rId4" Target="../media/image10.png" Type="http://schemas.openxmlformats.org/officeDocument/2006/relationships/image"/><Relationship Id="rId9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hdphoto1.wdp" Type="http://schemas.microsoft.com/office/2007/relationships/hdphoto"/><Relationship Id="rId7" Target="../media/image17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6.jpeg" Type="http://schemas.openxmlformats.org/officeDocument/2006/relationships/image"/><Relationship Id="rId5" Target="../media/image6.png" Type="http://schemas.openxmlformats.org/officeDocument/2006/relationships/image"/><Relationship Id="rId4" Target="../media/image10.pn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V="1">
            <a:off x="-12165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607280" y="143354"/>
            <a:ext cx="6289479" cy="447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«ДЕТСКИЙ САД КОМБИНИРОВАННОГО ВИДА № 206»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5" y="0"/>
            <a:ext cx="1271797" cy="11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134121-011F-4965-9FED-E1F51DFCCDC7}"/>
              </a:ext>
            </a:extLst>
          </p:cNvPr>
          <p:cNvSpPr txBox="1"/>
          <p:nvPr/>
        </p:nvSpPr>
        <p:spPr>
          <a:xfrm>
            <a:off x="971600" y="2060848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ОСОБЕННОСТИ ОРГАНИЗАЦИИ ДЕЯТЕЛЬНОСТИ 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 ВОЕННО-ПАТРИОТИЧЕСКОМУ ВОСПИТАНИЮ ДЕТЕЙ ДОШКОЛЬНОГО ВОЗРАСТА В УСЛОВИЯХ 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МБДОУ МО Г. КРАСНОДАР «ДЕТСКИЙ САД № 206»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(из опыта работы)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774" y="4755778"/>
            <a:ext cx="406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САВЧЕНКО ЛЮДМИЛА АЛЕКСАНДРОВНА, </a:t>
            </a:r>
          </a:p>
          <a:p>
            <a:pPr>
              <a:defRPr/>
            </a:pPr>
            <a:r>
              <a:rPr lang="ru-RU" sz="14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старший воспитатель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7800" y="6258798"/>
            <a:ext cx="4068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КРАСНОДАР, 2023</a:t>
            </a:r>
            <a:endParaRPr lang="ru-RU" sz="1400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00" y="44624"/>
            <a:ext cx="1020080" cy="94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9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07398"/>
            <a:ext cx="676875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ВОЕННО-ПАТРИОТИЧЕСКОЕ ВОСПИТАНИЕ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В ХОДЕ </a:t>
            </a: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МЕРОПРИЯТИЙ,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ПОСВЩЕННЫХ ПАМЯТНЫМ ДАТАМ</a:t>
            </a:r>
            <a:endParaRPr b="1"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Методический кабинет\1.   СТАРШИЙ ВОСПИТАТЕЛЬ\ФОТО\патриотизм\IMG_7217.JPG" id="8199" name="Picture 7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" y="4201144"/>
            <a:ext cx="3841870" cy="24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7228.JPG" id="17" name="Picture 8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/>
          <a:stretch/>
        </p:blipFill>
        <p:spPr bwMode="auto">
          <a:xfrm>
            <a:off x="320640" y="1412776"/>
            <a:ext cx="3821720" cy="246772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82" y="1412776"/>
            <a:ext cx="3982405" cy="24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Методический кабинет\1.   СТАРШИЙ ВОСПИТАТЕЛЬ\ФОТО\патриотизм\IMG_5804.JPG" id="11" name="Picture 4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82" y="3994844"/>
            <a:ext cx="4011773" cy="26745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944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77" y="22776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1259632" y="151723"/>
            <a:ext cx="6529114" cy="452851"/>
          </a:xfrm>
          <a:prstGeom prst="rect">
            <a:avLst/>
          </a:prstGeom>
          <a:noFill/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charset="0" pitchFamily="18" typeface="Georgia"/>
                <a:ea typeface="Calibri"/>
                <a:cs typeface="Times New Roman"/>
              </a:rPr>
              <a:t>ИНФОРМАЦИОННОЕ  СОПРОВОЖДЕНИЕ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2000" u="none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charset="0" pitchFamily="18" typeface="Georgia"/>
                <a:ea typeface="+mn-ea"/>
                <a:cs charset="0" pitchFamily="18" typeface="Times New Roman"/>
              </a:rPr>
              <a:t> </a:t>
            </a:r>
            <a:endParaRPr b="1" baseline="0" cap="none" dirty="0" i="0" kern="0" kumimoji="0" lang="ru-RU" noProof="0" normalizeH="0" smtClean="0" spc="0" strike="noStrike" sz="1600" u="none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charset="0" pitchFamily="18" typeface="Georgia"/>
              <a:ea typeface="+mn-ea"/>
              <a:cs charset="0" pitchFamily="18"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76" y="893693"/>
            <a:ext cx="872408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C00000"/>
                </a:solidFill>
                <a:latin charset="0" pitchFamily="18" typeface="Georgia"/>
              </a:rPr>
              <a:t>САЙТ ДЕТСКОГО САДА, СОЦИАЛЬНЫЕ СЕТИ, </a:t>
            </a:r>
            <a:endParaRPr b="1" dirty="0" lang="ru-RU" smtClean="0" sz="1400">
              <a:solidFill>
                <a:srgbClr val="C00000"/>
              </a:solidFill>
              <a:latin charset="0" pitchFamily="18" typeface="Georgia"/>
            </a:endParaRPr>
          </a:p>
          <a:p>
            <a:pPr algn="ctr"/>
            <a:r>
              <a:rPr b="1" dirty="0" lang="ru-RU" smtClean="0" sz="1400">
                <a:solidFill>
                  <a:srgbClr val="C00000"/>
                </a:solidFill>
                <a:latin charset="0" pitchFamily="18" typeface="Georgia"/>
              </a:rPr>
              <a:t>ПЕДАГОГИЧЕСКИЕ </a:t>
            </a:r>
            <a:r>
              <a:rPr b="1" dirty="0" lang="ru-RU" smtClean="0" sz="1400">
                <a:solidFill>
                  <a:srgbClr val="C00000"/>
                </a:solidFill>
                <a:latin charset="0" pitchFamily="18" typeface="Georgia"/>
              </a:rPr>
              <a:t>БЛОГИ, СМИ</a:t>
            </a:r>
            <a:endParaRPr b="1" dirty="0" lang="ru-RU" sz="1400">
              <a:solidFill>
                <a:srgbClr val="C00000"/>
              </a:solidFill>
              <a:latin charset="0" pitchFamily="18" typeface="Georgi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7771" y="1786047"/>
            <a:ext cx="8724080" cy="4749245"/>
            <a:chOff x="242770" y="2027440"/>
            <a:chExt cx="8724080" cy="4749245"/>
          </a:xfrm>
        </p:grpSpPr>
        <p:pic>
          <p:nvPicPr>
            <p:cNvPr id="14" name="Picture 3"/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" l="33" r="89"/>
            <a:stretch/>
          </p:blipFill>
          <p:spPr bwMode="auto">
            <a:xfrm>
              <a:off x="242770" y="2027440"/>
              <a:ext cx="3302765" cy="3358093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rrowheads="1"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" l="52" r="49"/>
            <a:stretch/>
          </p:blipFill>
          <p:spPr bwMode="auto">
            <a:xfrm>
              <a:off x="3702195" y="2032443"/>
              <a:ext cx="2898129" cy="2799464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rrowheads="1" noChangeAspect="1"/>
            </p:cNvPicPr>
            <p:nvPr/>
          </p:nvPicPr>
          <p:blipFill rotWithShape="1"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" r="54"/>
            <a:stretch/>
          </p:blipFill>
          <p:spPr bwMode="auto">
            <a:xfrm>
              <a:off x="6745557" y="2027440"/>
              <a:ext cx="2086378" cy="2761666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rrowheads="1"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" l="90" r="122" t="152"/>
            <a:stretch/>
          </p:blipFill>
          <p:spPr bwMode="auto">
            <a:xfrm>
              <a:off x="313309" y="4160670"/>
              <a:ext cx="3242435" cy="2616015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rrowheads="1"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" l="63" r="52" t="96"/>
            <a:stretch/>
          </p:blipFill>
          <p:spPr bwMode="auto">
            <a:xfrm>
              <a:off x="3555745" y="4667586"/>
              <a:ext cx="5411105" cy="199086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13588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81237" y="223145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14124">
                  <a:lumMod val="75000"/>
                </a:srgbClr>
              </a:buClr>
            </a:pPr>
            <a:r>
              <a:rPr lang="ru-RU" sz="2000" b="1" kern="0" dirty="0" smtClean="0">
                <a:solidFill>
                  <a:srgbClr val="4472C4">
                    <a:lumMod val="50000"/>
                  </a:srgbClr>
                </a:solidFill>
                <a:latin typeface="Georgia" pitchFamily="18" charset="0"/>
                <a:cs typeface="Times New Roman" pitchFamily="18" charset="0"/>
              </a:rPr>
              <a:t>КОНТАКТНЫЕ ДАННЫЕ:</a:t>
            </a:r>
            <a:endParaRPr lang="ru-RU" sz="2000" b="1" kern="0" dirty="0">
              <a:solidFill>
                <a:srgbClr val="4472C4">
                  <a:lumMod val="50000"/>
                </a:srgb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412776"/>
            <a:ext cx="6426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Муниципальное автономное дошкольное  образовательное учреждение муниципального образования город Краснодар</a:t>
            </a:r>
            <a:b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 «Детский сад комбинированного вида №206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350916  Российская Федерация , </a:t>
            </a:r>
            <a:endParaRPr lang="ru-RU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Краснодарский 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край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город 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Краснодар, станица Елизаветинская, </a:t>
            </a:r>
            <a:endParaRPr lang="ru-RU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улица 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Красная, 34</a:t>
            </a:r>
          </a:p>
          <a:p>
            <a:pPr algn="ctr"/>
            <a:endParaRPr lang="ru-RU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Тел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. 8 (861) 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229-12-61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ru-RU" b="1" dirty="0" err="1">
                <a:solidFill>
                  <a:prstClr val="black"/>
                </a:solidFill>
                <a:latin typeface="Georgia" pitchFamily="18" charset="0"/>
              </a:rPr>
              <a:t>email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: 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  <a:hlinkClick r:id="rId6"/>
              </a:rPr>
              <a:t>detsad206@kubannet.ru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Georgia" pitchFamily="18" charset="0"/>
                <a:hlinkClick r:id="rId7"/>
              </a:rPr>
              <a:t>https://</a:t>
            </a:r>
            <a:r>
              <a:rPr lang="en-US" b="1" dirty="0" smtClean="0">
                <a:solidFill>
                  <a:prstClr val="black"/>
                </a:solidFill>
                <a:latin typeface="Georgia" pitchFamily="18" charset="0"/>
                <a:hlinkClick r:id="rId7"/>
              </a:rPr>
              <a:t>ds206.centerstart.ru/node/348</a:t>
            </a:r>
            <a:endParaRPr lang="ru-RU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Georgia" pitchFamily="18" charset="0"/>
                <a:hlinkClick r:id="rId8"/>
              </a:rPr>
              <a:t>https://vk.com/publicdetsad206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Georgia" pitchFamily="18" charset="0"/>
                <a:hlinkClick r:id="rId9"/>
              </a:rPr>
              <a:t>https://t.me/detskiisad206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Georgia" pitchFamily="18" charset="0"/>
                <a:hlinkClick r:id="rId10"/>
              </a:rPr>
              <a:t>https://rutube.ru/channel/25137128/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5" name="Picture 2" descr="C:\Users\Tetris\AppData\Local\Temp\Rar$DI00.981\¦¦¦-¦+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25" y="1195877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etris\AppData\Local\Temp\Rar$DI02.111\publicdetsad206¦-¦¦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53" y="3735908"/>
            <a:ext cx="2232248" cy="22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5" y="0"/>
            <a:ext cx="1271797" cy="11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96164" y="2193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ФАЛЬСИФИКАЦИИ  ИСТОРИИ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ВЕЛИКОЙ ОТЕЧЕСТВЕННОЙ ВОЙНЫ</a:t>
            </a:r>
            <a:endParaRPr lang="ru-RU" sz="24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10" y="21939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48274" y="59115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cs charset="0" pitchFamily="18" typeface="Times New Roman"/>
              </a:rPr>
              <a:t>СЛОВАРЬ ЕФРЕМОВОЙ Т.Ф.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397669"/>
            <a:ext cx="2177373" cy="166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" l="8" r="150"/>
          <a:stretch/>
        </p:blipFill>
        <p:spPr bwMode="auto">
          <a:xfrm>
            <a:off x="176413" y="2276872"/>
            <a:ext cx="2177373" cy="16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1" y="4437112"/>
            <a:ext cx="23143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7955601"/>
              </p:ext>
            </p:extLst>
          </p:nvPr>
        </p:nvGraphicFramePr>
        <p:xfrm>
          <a:off x="2760617" y="0"/>
          <a:ext cx="6336704" cy="70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10" r:dm="rId7" r:lo="rId8" r:qs="rId9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932040" y="1916832"/>
            <a:ext cx="1512168" cy="288032"/>
          </a:xfrm>
          <a:prstGeom prst="downArrow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88534" y="4005064"/>
            <a:ext cx="1512168" cy="288032"/>
          </a:xfrm>
          <a:prstGeom prst="downArrow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05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0124"/>
            <a:ext cx="8935635" cy="58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07398"/>
            <a:ext cx="676875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  <a:ea typeface="Calibri"/>
                <a:cs typeface="Times New Roman"/>
              </a:rPr>
              <a:t>МОДЕЛЬ ВОЕННО-ПАТРИОТИЧЕСКОГО ВОСПИТАНИЯ МБДОУ МО Г. КРАСНОДАР «ДЕТСКИЙ САД № 206»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99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07398"/>
            <a:ext cx="676875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ВОЕННО-ПАТРИОТИЧЕСКОЕ ВОСПИТАНИЕ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 ОБРАЗОВАТЕЛЬНОЙ ДЕЯТЕЛЬНОСТИ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(</a:t>
            </a: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НА ЗАНЯТИЯХ  ДПТ)</a:t>
            </a:r>
            <a:endParaRPr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descr="D:\Методический кабинет\1.   СТАРШИЙ ВОСПИТАТЕЛЬ\ФОТО\патриотизм\WhatsApp Image 2020-02-03 at 14.13.36.jpeg" id="9219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9869"/>
            <a:ext cx="3593379" cy="269503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WhatsApp Image 2020-02-03 at 14.13.34.jpeg" id="9218" name="Picture 2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3" y="3999207"/>
            <a:ext cx="3600399" cy="270029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3839.JPG" id="19" name="Picture 2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/>
          <a:stretch/>
        </p:blipFill>
        <p:spPr bwMode="auto">
          <a:xfrm>
            <a:off x="5133206" y="4031824"/>
            <a:ext cx="3711075" cy="266505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05" y="1169845"/>
            <a:ext cx="3711077" cy="26650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922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07398"/>
            <a:ext cx="676875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ВОЕННО-ПАТРИОТИЧЕСКОЕ ВОСПИТАНИЕ  В ОБРАЗОВАТЕЛЬНОЙ ДЕЯТЕЛЬНОСТИ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(НА ЗАНЯТИЯХ ПОЗНАВАТЕЛЬНОЙ ДЕЯТЕЛЬНОСТИ)</a:t>
            </a:r>
            <a:endParaRPr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descr="D:\Методический кабинет\1.   СТАРШИЙ ВОСПИТАТЕЛЬ\ФОТО\патриотизм\WhatsApp Image 2020-02-11 at 15.56.49(1).jpeg" id="9222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99122"/>
            <a:ext cx="3716194" cy="26181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1600.JPG" id="13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60161"/>
            <a:ext cx="3716194" cy="264750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"/>
          <a:stretch/>
        </p:blipFill>
        <p:spPr bwMode="auto">
          <a:xfrm>
            <a:off x="5123501" y="1127421"/>
            <a:ext cx="3653826" cy="267193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Методический кабинет\1.   СТАРШИЙ ВОСПИТАТЕЛЬ\ФОТО\патриотизм\WhatsApp Image 2020-02-03 at 15.49.55(1).jpeg" id="16" name="Picture 4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1" y="3960161"/>
            <a:ext cx="3681859" cy="264750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142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1420" y="107398"/>
            <a:ext cx="7056784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ВОЕННО-ПАТРИОТИЧЕСКОЕ ВОСПИТАНИЕ  В ОРГАНИЗОВАННОЙ ИГРОВОЙ, САМОСТОЯТЕЛЬНОЙ ИГРОВОЙ ДЕЯТЕЛЬНОСТИ, В ХОДЕ  ТЕМАТИЧЕСКИХ ЭКСКУРСИЙ </a:t>
            </a:r>
            <a:endParaRPr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Методический кабинет\1.   СТАРШИЙ ВОСПИТАТЕЛЬ\ФОТО\патриотизм\5eeb264d-0f67-458f-9776-9800a37fee78.jpg" id="5122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9" y="1282452"/>
            <a:ext cx="2153033" cy="287071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a63d37cc-0a88-48a5-b66f-e2e5abc1c11a.jpg" id="5123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05" y="1282450"/>
            <a:ext cx="2110689" cy="287071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WhatsApp Image 2020-02-03 at 15.49.56.jpeg" id="20" name="Picture 5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1298"/>
            <a:ext cx="3347864" cy="241312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20180207_112720.jpg" id="21" name="Picture 8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2" y="4294292"/>
            <a:ext cx="4014636" cy="24398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-20180217-WA0008.jpg" id="22" name="Picture 9"/>
          <p:cNvPicPr>
            <a:picLocks noChangeArrowheads="1"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75"/>
          <a:stretch/>
        </p:blipFill>
        <p:spPr bwMode="auto">
          <a:xfrm>
            <a:off x="2639326" y="1282449"/>
            <a:ext cx="3900969" cy="287071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577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07398"/>
            <a:ext cx="676875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ВОЕННО-ПАТРИОТИЧЕСКОЕ ВОСПИТАНИЕ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 ХОДЕ МЕРОПРИЯТИЙ,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 ПРИУРОЧЕННЫХ ПАМЯТНЫМ ДАТАМ</a:t>
            </a:r>
            <a:endParaRPr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descr="D:\Методический кабинет\1.   СТАРШИЙ ВОСПИТАТЕЛЬ\ФОТО\патриотизм\P2120129.JPG" id="20" name="Picture 11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34" y="1155377"/>
            <a:ext cx="3936529" cy="25231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8402.JPG" id="21" name="Picture 7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7" y="1155377"/>
            <a:ext cx="3830838" cy="2496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5827.JPG" id="23" name="Picture 5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" l="81" r="1"/>
          <a:stretch/>
        </p:blipFill>
        <p:spPr bwMode="auto">
          <a:xfrm>
            <a:off x="5037434" y="4056515"/>
            <a:ext cx="3936529" cy="26382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4096.JPG" id="22" name="Picture 4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7" y="4056515"/>
            <a:ext cx="3830838" cy="26382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663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авченко ЛА\1620829706_27-phonoteka_org-p-fon-dlya-prezentatsii-delovoi-stil-serii-27.jpg" id="4" name="Picture 2"/>
          <p:cNvPicPr>
            <a:picLocks noChangeArrowheads="1"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V="1">
            <a:off x="1781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" y="-27384"/>
            <a:ext cx="12747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"/>
            <a:ext cx="1017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07398"/>
            <a:ext cx="691276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ВОЕННО-ПАТРИОТИЧЕСКОЕ ВОСПИТАНИЕ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effectLst/>
                <a:latin charset="0" pitchFamily="18" typeface="Georgia"/>
                <a:ea typeface="Calibri"/>
                <a:cs typeface="Times New Roman"/>
              </a:rPr>
              <a:t>В ХОДЕ ТВОРЧЕСКОЙ ДЕЯТЕЛЬНОСТИ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b="1" dirty="0" lang="ru-RU" smtClean="0" sz="1500">
                <a:solidFill>
                  <a:schemeClr val="accent1">
                    <a:lumMod val="75000"/>
                  </a:schemeClr>
                </a:solidFill>
                <a:latin charset="0" pitchFamily="18" typeface="Georgia"/>
                <a:ea typeface="Calibri"/>
                <a:cs typeface="Times New Roman"/>
              </a:rPr>
              <a:t>( НА МЕРОПРИЯТИЯХ,  ПОСВЯЩЕННЫХ ПАМЯТНЫМ ДАТАМ)</a:t>
            </a:r>
            <a:endParaRPr dirty="0" lang="ru-RU" sz="1500">
              <a:solidFill>
                <a:schemeClr val="accent1">
                  <a:lumMod val="75000"/>
                </a:schemeClr>
              </a:solidFill>
              <a:latin charset="0" pitchFamily="18" typeface="Georgia"/>
              <a:ea typeface="Calibri"/>
              <a:cs typeface="Times New Roman"/>
            </a:endParaRPr>
          </a:p>
        </p:txBody>
      </p:sp>
      <p:pic>
        <p:nvPicPr>
          <p:cNvPr descr="D:\Методический кабинет\1.   СТАРШИЙ ВОСПИТАТЕЛЬ\ФОТО\патриотизм\IMG_3727.JPG" id="6149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" l="118" r="49"/>
          <a:stretch/>
        </p:blipFill>
        <p:spPr bwMode="auto">
          <a:xfrm>
            <a:off x="4929493" y="1399557"/>
            <a:ext cx="3789179" cy="253349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3804.JPG" id="6150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4" y="1399557"/>
            <a:ext cx="3800250" cy="253349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4057.JPG" id="12" name="Picture 3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2" y="4173818"/>
            <a:ext cx="3750199" cy="24955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Методический кабинет\1.   СТАРШИЙ ВОСПИТАТЕЛЬ\ФОТО\патриотизм\IMG_1539.JPG" id="14" name="Picture 5"/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" r="8" t="128"/>
          <a:stretch/>
        </p:blipFill>
        <p:spPr bwMode="auto">
          <a:xfrm>
            <a:off x="231528" y="4173818"/>
            <a:ext cx="3762196" cy="24955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651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262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Tetris</dc:creator>
  <cp:lastModifiedBy>Tetris</cp:lastModifiedBy>
  <cp:revision>28</cp:revision>
  <dcterms:created xsi:type="dcterms:W3CDTF">2023-04-10T08:51:47Z</dcterms:created>
  <dcterms:modified xsi:type="dcterms:W3CDTF">2023-04-13T08:28:19Z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1245771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