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732" r:id="rId4"/>
    <p:sldMasterId id="2147483744" r:id="rId5"/>
    <p:sldMasterId id="2147483768" r:id="rId6"/>
  </p:sldMasterIdLst>
  <p:notesMasterIdLst>
    <p:notesMasterId r:id="rId26"/>
  </p:notesMasterIdLst>
  <p:sldIdLst>
    <p:sldId id="304" r:id="rId7"/>
    <p:sldId id="293" r:id="rId8"/>
    <p:sldId id="292" r:id="rId9"/>
    <p:sldId id="341" r:id="rId10"/>
    <p:sldId id="325" r:id="rId11"/>
    <p:sldId id="318" r:id="rId12"/>
    <p:sldId id="338" r:id="rId13"/>
    <p:sldId id="300" r:id="rId14"/>
    <p:sldId id="295" r:id="rId15"/>
    <p:sldId id="296" r:id="rId16"/>
    <p:sldId id="339" r:id="rId17"/>
    <p:sldId id="340" r:id="rId18"/>
    <p:sldId id="342" r:id="rId19"/>
    <p:sldId id="345" r:id="rId20"/>
    <p:sldId id="343" r:id="rId21"/>
    <p:sldId id="346" r:id="rId22"/>
    <p:sldId id="344" r:id="rId23"/>
    <p:sldId id="347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16111D"/>
    <a:srgbClr val="2F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0E5E7-D075-453B-9148-F677996F3A25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AF118-04B0-41EE-8C97-D84CDE4BFF4A}">
      <dgm:prSet phldrT="[Текст]"/>
      <dgm:spPr>
        <a:xfrm>
          <a:off x="3020020" y="217362"/>
          <a:ext cx="2646759" cy="843274"/>
        </a:xfrm>
        <a:prstGeom prst="rect">
          <a:avLst/>
        </a:prstGeom>
        <a:solidFill>
          <a:srgbClr val="7030A0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атаман хуторского казачьего общества</a:t>
          </a:r>
        </a:p>
        <a:p>
          <a:r>
            <a:rPr lang="ru-RU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(по согласованию)</a:t>
          </a:r>
        </a:p>
      </dgm:t>
    </dgm:pt>
    <dgm:pt modelId="{A6ECB407-40C9-40FD-9E9B-FC9306A4F3C7}" type="parTrans" cxnId="{99BA0B2C-DBE2-4A7D-A87C-1718B9684488}">
      <dgm:prSet/>
      <dgm:spPr/>
      <dgm:t>
        <a:bodyPr/>
        <a:lstStyle/>
        <a:p>
          <a:endParaRPr lang="ru-RU" b="1"/>
        </a:p>
      </dgm:t>
    </dgm:pt>
    <dgm:pt modelId="{5370F6A9-244E-4A40-BDD7-276828713AC9}" type="sibTrans" cxnId="{99BA0B2C-DBE2-4A7D-A87C-1718B9684488}">
      <dgm:prSet/>
      <dgm:spPr/>
      <dgm:t>
        <a:bodyPr/>
        <a:lstStyle/>
        <a:p>
          <a:endParaRPr lang="ru-RU" b="1"/>
        </a:p>
      </dgm:t>
    </dgm:pt>
    <dgm:pt modelId="{6DC5F879-C828-4CD5-A33C-60C36E4625F7}">
      <dgm:prSet phldrT="[Текст]"/>
      <dgm:spPr>
        <a:xfrm>
          <a:off x="3020020" y="1016662"/>
          <a:ext cx="2646759" cy="3294000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совместные дела и мероприятия</a:t>
          </a:r>
        </a:p>
      </dgm:t>
    </dgm:pt>
    <dgm:pt modelId="{177C8A06-C9A6-43ED-B7DB-435416461DDF}" type="parTrans" cxnId="{87A9A284-FA65-4C75-BB00-EB240369BEC3}">
      <dgm:prSet/>
      <dgm:spPr/>
      <dgm:t>
        <a:bodyPr/>
        <a:lstStyle/>
        <a:p>
          <a:endParaRPr lang="ru-RU" b="1"/>
        </a:p>
      </dgm:t>
    </dgm:pt>
    <dgm:pt modelId="{AB62DE35-30DB-42A8-988E-BE9A9DE1CF45}" type="sibTrans" cxnId="{87A9A284-FA65-4C75-BB00-EB240369BEC3}">
      <dgm:prSet/>
      <dgm:spPr/>
      <dgm:t>
        <a:bodyPr/>
        <a:lstStyle/>
        <a:p>
          <a:endParaRPr lang="ru-RU" b="1"/>
        </a:p>
      </dgm:t>
    </dgm:pt>
    <dgm:pt modelId="{577DB9A0-00E5-4EA4-B08D-5C0DE8B59BF6}">
      <dgm:prSet phldrT="[Текст]"/>
      <dgm:spPr>
        <a:xfrm>
          <a:off x="3020020" y="1016662"/>
          <a:ext cx="2646759" cy="3294000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наставничество над учащимися и семьями учётных категорий</a:t>
          </a:r>
        </a:p>
      </dgm:t>
    </dgm:pt>
    <dgm:pt modelId="{2D8D0F9B-D85C-4449-97E1-6D5629584C24}" type="parTrans" cxnId="{AA8494D9-CA4A-434B-ADC8-4D1BAD46D6E6}">
      <dgm:prSet/>
      <dgm:spPr/>
      <dgm:t>
        <a:bodyPr/>
        <a:lstStyle/>
        <a:p>
          <a:endParaRPr lang="ru-RU" b="1"/>
        </a:p>
      </dgm:t>
    </dgm:pt>
    <dgm:pt modelId="{534C9E83-73D6-4BC3-A89C-218B55DAC248}" type="sibTrans" cxnId="{AA8494D9-CA4A-434B-ADC8-4D1BAD46D6E6}">
      <dgm:prSet/>
      <dgm:spPr/>
      <dgm:t>
        <a:bodyPr/>
        <a:lstStyle/>
        <a:p>
          <a:endParaRPr lang="ru-RU" b="1"/>
        </a:p>
      </dgm:t>
    </dgm:pt>
    <dgm:pt modelId="{4E4BBFF0-1778-4AB9-9060-306E4EF92F54}">
      <dgm:prSet phldrT="[Текст]"/>
      <dgm:spPr>
        <a:xfrm>
          <a:off x="3020020" y="1016662"/>
          <a:ext cx="2646759" cy="3294000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организация дежурства на школьных мероприятиях</a:t>
          </a:r>
        </a:p>
      </dgm:t>
    </dgm:pt>
    <dgm:pt modelId="{BC0D7E60-A30C-4984-AB73-21BF90C56626}" type="parTrans" cxnId="{FFAD549E-AD43-48F5-8B80-00FF5BCF2014}">
      <dgm:prSet/>
      <dgm:spPr/>
      <dgm:t>
        <a:bodyPr/>
        <a:lstStyle/>
        <a:p>
          <a:endParaRPr lang="ru-RU" b="1"/>
        </a:p>
      </dgm:t>
    </dgm:pt>
    <dgm:pt modelId="{D3A580B5-65C5-478A-9C66-03E2E7E27EC6}" type="sibTrans" cxnId="{FFAD549E-AD43-48F5-8B80-00FF5BCF2014}">
      <dgm:prSet/>
      <dgm:spPr/>
      <dgm:t>
        <a:bodyPr/>
        <a:lstStyle/>
        <a:p>
          <a:endParaRPr lang="ru-RU" b="1"/>
        </a:p>
      </dgm:t>
    </dgm:pt>
    <dgm:pt modelId="{519365EB-21DF-43E7-A9BF-DF8B1E9918AD}">
      <dgm:prSet phldrT="[Текст]"/>
      <dgm:spPr>
        <a:xfrm>
          <a:off x="3020020" y="1016662"/>
          <a:ext cx="2646759" cy="3294000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совместные рейды</a:t>
          </a:r>
        </a:p>
      </dgm:t>
    </dgm:pt>
    <dgm:pt modelId="{D2AA2A60-02BD-4E94-90C5-85B0B2DDAECE}" type="parTrans" cxnId="{7DDA0787-CB9F-434B-8616-8B0A45215E6C}">
      <dgm:prSet/>
      <dgm:spPr/>
      <dgm:t>
        <a:bodyPr/>
        <a:lstStyle/>
        <a:p>
          <a:endParaRPr lang="ru-RU" b="1"/>
        </a:p>
      </dgm:t>
    </dgm:pt>
    <dgm:pt modelId="{48DB37EA-6872-49D1-AB3F-8433C0AFB8BB}" type="sibTrans" cxnId="{7DDA0787-CB9F-434B-8616-8B0A45215E6C}">
      <dgm:prSet/>
      <dgm:spPr/>
      <dgm:t>
        <a:bodyPr/>
        <a:lstStyle/>
        <a:p>
          <a:endParaRPr lang="ru-RU" b="1"/>
        </a:p>
      </dgm:t>
    </dgm:pt>
    <dgm:pt modelId="{68490FEA-FD81-4F9E-AC78-6338D553209C}">
      <dgm:prSet phldrT="[Текст]"/>
      <dgm:spPr>
        <a:xfrm>
          <a:off x="3020020" y="1016662"/>
          <a:ext cx="2646759" cy="3294000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участие в работе совета профилактики</a:t>
          </a:r>
        </a:p>
      </dgm:t>
    </dgm:pt>
    <dgm:pt modelId="{4F81BCFF-6A84-4013-94DF-EA2200726426}" type="parTrans" cxnId="{30D4A71D-5927-483C-81C9-C19B1318C0D1}">
      <dgm:prSet/>
      <dgm:spPr/>
      <dgm:t>
        <a:bodyPr/>
        <a:lstStyle/>
        <a:p>
          <a:endParaRPr lang="ru-RU" b="1"/>
        </a:p>
      </dgm:t>
    </dgm:pt>
    <dgm:pt modelId="{9355F79A-5CAE-4058-8FFF-AB0C366A0E01}" type="sibTrans" cxnId="{30D4A71D-5927-483C-81C9-C19B1318C0D1}">
      <dgm:prSet/>
      <dgm:spPr/>
      <dgm:t>
        <a:bodyPr/>
        <a:lstStyle/>
        <a:p>
          <a:endParaRPr lang="ru-RU" b="1"/>
        </a:p>
      </dgm:t>
    </dgm:pt>
    <dgm:pt modelId="{A7B1FE21-4277-43FE-B05A-BCB6378A9AA0}">
      <dgm:prSet phldrT="[Текст]"/>
      <dgm:spPr>
        <a:xfrm>
          <a:off x="3020020" y="1016662"/>
          <a:ext cx="2646759" cy="3294000"/>
        </a:xfr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Участие в работе совета атаманов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A84105-5644-44BC-ACBE-EA7EE3749E81}" type="parTrans" cxnId="{B2F4DF02-E5B1-4C7E-8E97-F587A441DA0B}">
      <dgm:prSet/>
      <dgm:spPr/>
      <dgm:t>
        <a:bodyPr/>
        <a:lstStyle/>
        <a:p>
          <a:endParaRPr lang="ru-RU"/>
        </a:p>
      </dgm:t>
    </dgm:pt>
    <dgm:pt modelId="{96B13927-0FBC-4D18-83FD-FA1EE2B9F68D}" type="sibTrans" cxnId="{B2F4DF02-E5B1-4C7E-8E97-F587A441DA0B}">
      <dgm:prSet/>
      <dgm:spPr/>
      <dgm:t>
        <a:bodyPr/>
        <a:lstStyle/>
        <a:p>
          <a:endParaRPr lang="ru-RU"/>
        </a:p>
      </dgm:t>
    </dgm:pt>
    <dgm:pt modelId="{0A271E88-162C-4737-9653-ABB9DE645327}" type="pres">
      <dgm:prSet presAssocID="{12D0E5E7-D075-453B-9148-F677996F3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F8503-8849-405E-96D1-270BE43F5650}" type="pres">
      <dgm:prSet presAssocID="{B13AF118-04B0-41EE-8C97-D84CDE4BFF4A}" presName="composite" presStyleCnt="0"/>
      <dgm:spPr/>
    </dgm:pt>
    <dgm:pt modelId="{296565CF-4F66-4787-96DE-EA0BC1BDAC1C}" type="pres">
      <dgm:prSet presAssocID="{B13AF118-04B0-41EE-8C97-D84CDE4BFF4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BD741-9D31-44E3-BA8D-6A9DCC8CEEC5}" type="pres">
      <dgm:prSet presAssocID="{B13AF118-04B0-41EE-8C97-D84CDE4BFF4A}" presName="desTx" presStyleLbl="alignAccFollowNode1" presStyleIdx="0" presStyleCnt="1" custLinFactNeighborY="-13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7A9A284-FA65-4C75-BB00-EB240369BEC3}" srcId="{B13AF118-04B0-41EE-8C97-D84CDE4BFF4A}" destId="{6DC5F879-C828-4CD5-A33C-60C36E4625F7}" srcOrd="0" destOrd="0" parTransId="{177C8A06-C9A6-43ED-B7DB-435416461DDF}" sibTransId="{AB62DE35-30DB-42A8-988E-BE9A9DE1CF45}"/>
    <dgm:cxn modelId="{B30F841B-D78A-4FB1-9B9C-148CDF98FD4F}" type="presOf" srcId="{68490FEA-FD81-4F9E-AC78-6338D553209C}" destId="{7C7BD741-9D31-44E3-BA8D-6A9DCC8CEEC5}" srcOrd="0" destOrd="4" presId="urn:microsoft.com/office/officeart/2005/8/layout/hList1"/>
    <dgm:cxn modelId="{E7B39B68-B0E7-4B9A-B306-BC8C023013AA}" type="presOf" srcId="{577DB9A0-00E5-4EA4-B08D-5C0DE8B59BF6}" destId="{7C7BD741-9D31-44E3-BA8D-6A9DCC8CEEC5}" srcOrd="0" destOrd="1" presId="urn:microsoft.com/office/officeart/2005/8/layout/hList1"/>
    <dgm:cxn modelId="{FFBC0500-5147-4997-B6B7-924B0158A40B}" type="presOf" srcId="{B13AF118-04B0-41EE-8C97-D84CDE4BFF4A}" destId="{296565CF-4F66-4787-96DE-EA0BC1BDAC1C}" srcOrd="0" destOrd="0" presId="urn:microsoft.com/office/officeart/2005/8/layout/hList1"/>
    <dgm:cxn modelId="{DE22825E-66ED-4B86-9D5E-D93FB27B7020}" type="presOf" srcId="{4E4BBFF0-1778-4AB9-9060-306E4EF92F54}" destId="{7C7BD741-9D31-44E3-BA8D-6A9DCC8CEEC5}" srcOrd="0" destOrd="2" presId="urn:microsoft.com/office/officeart/2005/8/layout/hList1"/>
    <dgm:cxn modelId="{C09BBC26-7699-49A8-B761-8E1CAE6DEC66}" type="presOf" srcId="{519365EB-21DF-43E7-A9BF-DF8B1E9918AD}" destId="{7C7BD741-9D31-44E3-BA8D-6A9DCC8CEEC5}" srcOrd="0" destOrd="3" presId="urn:microsoft.com/office/officeart/2005/8/layout/hList1"/>
    <dgm:cxn modelId="{B2F4DF02-E5B1-4C7E-8E97-F587A441DA0B}" srcId="{B13AF118-04B0-41EE-8C97-D84CDE4BFF4A}" destId="{A7B1FE21-4277-43FE-B05A-BCB6378A9AA0}" srcOrd="5" destOrd="0" parTransId="{A9A84105-5644-44BC-ACBE-EA7EE3749E81}" sibTransId="{96B13927-0FBC-4D18-83FD-FA1EE2B9F68D}"/>
    <dgm:cxn modelId="{FFAD549E-AD43-48F5-8B80-00FF5BCF2014}" srcId="{B13AF118-04B0-41EE-8C97-D84CDE4BFF4A}" destId="{4E4BBFF0-1778-4AB9-9060-306E4EF92F54}" srcOrd="2" destOrd="0" parTransId="{BC0D7E60-A30C-4984-AB73-21BF90C56626}" sibTransId="{D3A580B5-65C5-478A-9C66-03E2E7E27EC6}"/>
    <dgm:cxn modelId="{B8202773-A9A9-4913-B4B9-208F20E20EE2}" type="presOf" srcId="{6DC5F879-C828-4CD5-A33C-60C36E4625F7}" destId="{7C7BD741-9D31-44E3-BA8D-6A9DCC8CEEC5}" srcOrd="0" destOrd="0" presId="urn:microsoft.com/office/officeart/2005/8/layout/hList1"/>
    <dgm:cxn modelId="{6006D09A-A91A-4F18-99DF-6AA750D2D61D}" type="presOf" srcId="{A7B1FE21-4277-43FE-B05A-BCB6378A9AA0}" destId="{7C7BD741-9D31-44E3-BA8D-6A9DCC8CEEC5}" srcOrd="0" destOrd="5" presId="urn:microsoft.com/office/officeart/2005/8/layout/hList1"/>
    <dgm:cxn modelId="{30D4A71D-5927-483C-81C9-C19B1318C0D1}" srcId="{B13AF118-04B0-41EE-8C97-D84CDE4BFF4A}" destId="{68490FEA-FD81-4F9E-AC78-6338D553209C}" srcOrd="4" destOrd="0" parTransId="{4F81BCFF-6A84-4013-94DF-EA2200726426}" sibTransId="{9355F79A-5CAE-4058-8FFF-AB0C366A0E01}"/>
    <dgm:cxn modelId="{6D58127F-3557-441C-AA42-8607FDC57CA5}" type="presOf" srcId="{12D0E5E7-D075-453B-9148-F677996F3A25}" destId="{0A271E88-162C-4737-9653-ABB9DE645327}" srcOrd="0" destOrd="0" presId="urn:microsoft.com/office/officeart/2005/8/layout/hList1"/>
    <dgm:cxn modelId="{99BA0B2C-DBE2-4A7D-A87C-1718B9684488}" srcId="{12D0E5E7-D075-453B-9148-F677996F3A25}" destId="{B13AF118-04B0-41EE-8C97-D84CDE4BFF4A}" srcOrd="0" destOrd="0" parTransId="{A6ECB407-40C9-40FD-9E9B-FC9306A4F3C7}" sibTransId="{5370F6A9-244E-4A40-BDD7-276828713AC9}"/>
    <dgm:cxn modelId="{7DDA0787-CB9F-434B-8616-8B0A45215E6C}" srcId="{B13AF118-04B0-41EE-8C97-D84CDE4BFF4A}" destId="{519365EB-21DF-43E7-A9BF-DF8B1E9918AD}" srcOrd="3" destOrd="0" parTransId="{D2AA2A60-02BD-4E94-90C5-85B0B2DDAECE}" sibTransId="{48DB37EA-6872-49D1-AB3F-8433C0AFB8BB}"/>
    <dgm:cxn modelId="{AA8494D9-CA4A-434B-ADC8-4D1BAD46D6E6}" srcId="{B13AF118-04B0-41EE-8C97-D84CDE4BFF4A}" destId="{577DB9A0-00E5-4EA4-B08D-5C0DE8B59BF6}" srcOrd="1" destOrd="0" parTransId="{2D8D0F9B-D85C-4449-97E1-6D5629584C24}" sibTransId="{534C9E83-73D6-4BC3-A89C-218B55DAC248}"/>
    <dgm:cxn modelId="{43C859D7-4E94-4824-A754-1F55495CD170}" type="presParOf" srcId="{0A271E88-162C-4737-9653-ABB9DE645327}" destId="{DF9F8503-8849-405E-96D1-270BE43F5650}" srcOrd="0" destOrd="0" presId="urn:microsoft.com/office/officeart/2005/8/layout/hList1"/>
    <dgm:cxn modelId="{D82B581B-8949-4B1B-97F4-5B74FBB90EA3}" type="presParOf" srcId="{DF9F8503-8849-405E-96D1-270BE43F5650}" destId="{296565CF-4F66-4787-96DE-EA0BC1BDAC1C}" srcOrd="0" destOrd="0" presId="urn:microsoft.com/office/officeart/2005/8/layout/hList1"/>
    <dgm:cxn modelId="{65E1A0A2-9A97-42C9-A3D7-BE01358A0E9D}" type="presParOf" srcId="{DF9F8503-8849-405E-96D1-270BE43F5650}" destId="{7C7BD741-9D31-44E3-BA8D-6A9DCC8CEE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565CF-4F66-4787-96DE-EA0BC1BDAC1C}">
      <dsp:nvSpPr>
        <dsp:cNvPr id="0" name=""/>
        <dsp:cNvSpPr/>
      </dsp:nvSpPr>
      <dsp:spPr>
        <a:xfrm>
          <a:off x="0" y="40267"/>
          <a:ext cx="8807896" cy="1120794"/>
        </a:xfrm>
        <a:prstGeom prst="rect">
          <a:avLst/>
        </a:prstGeom>
        <a:solidFill>
          <a:srgbClr val="7030A0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атаман хуторского казачьего общества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(по согласованию)</a:t>
          </a:r>
        </a:p>
      </dsp:txBody>
      <dsp:txXfrm>
        <a:off x="0" y="40267"/>
        <a:ext cx="8807896" cy="1120794"/>
      </dsp:txXfrm>
    </dsp:sp>
    <dsp:sp modelId="{7C7BD741-9D31-44E3-BA8D-6A9DCC8CEEC5}">
      <dsp:nvSpPr>
        <dsp:cNvPr id="0" name=""/>
        <dsp:cNvSpPr/>
      </dsp:nvSpPr>
      <dsp:spPr>
        <a:xfrm>
          <a:off x="0" y="1116537"/>
          <a:ext cx="8807896" cy="3335174"/>
        </a:xfrm>
        <a:prstGeom prst="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совместные дела и мероприятия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наставничество над учащимися и семьями учётных категорий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организация дежурства на школьных мероприятиях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совместные рейды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участие в работе совета профилактики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Участие в работе совета атаманов</a:t>
          </a:r>
          <a:endParaRPr lang="ru-RU" sz="2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116537"/>
        <a:ext cx="8807896" cy="333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2ACD-B60B-496A-B0F1-CDBA41A224D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7706-2335-42A4-B398-7244ED709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7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1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4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7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0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20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2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7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5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5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1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0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44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79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4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4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8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6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7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8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6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microsoft.com/office/2007/relationships/media" Target="../media/media1.wm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ideo" Target="../media/media1.wm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microsoft.com/office/2007/relationships/media" Target="../media/media1.wm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12@slav.kubannet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slavschool11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про школу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«Об опыте  организации сотрудничества школы с казачьим обществом» 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Вас приветствует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МБОУ ООШ №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!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хутора Маевского Славянского района Краснодарского края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8303840" cy="11546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 специалистов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Штаба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воспитательной работы 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806368"/>
              </p:ext>
            </p:extLst>
          </p:nvPr>
        </p:nvGraphicFramePr>
        <p:xfrm>
          <a:off x="107504" y="2132856"/>
          <a:ext cx="8807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1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0" y="116632"/>
            <a:ext cx="7200800" cy="100811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Организации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летней занятости детей и подростков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в сотрудничестве с районным казачьим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обществом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Славянским Благочинием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62473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5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ЛДП «КАЗАЧАТА»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казачья смена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Программа лагеря включает блоки: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1. Я и мой мир. </a:t>
            </a:r>
            <a:endParaRPr lang="ru-RU" sz="2400" u="sng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Цель: Систематизировать имеющиеся у детей представления о многообразии мира. Познакомить детей с нормами этики; пробудить у них желание к приобретению добрых привычек.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2. Моя семья.</a:t>
            </a:r>
            <a:endParaRPr lang="ru-RU" sz="2400" u="sng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Цель: Формировать уважение к семейным ценностям и традициям.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3. Моя малая Родина.</a:t>
            </a:r>
            <a:endParaRPr lang="ru-RU" sz="2400" u="sng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Цель: Познакомить детей с историей кубанского казачества: бытом, обычаями, гостеприимством. Закрепить представления о своей малой Родине. Уточнить представления о символике края. Познакомить с символикой района.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Воспитывать чувство любви и уважения к своей малой Родине.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4.</a:t>
            </a:r>
            <a:r>
              <a:rPr lang="ru-RU" i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Художественная культура Православия.</a:t>
            </a:r>
            <a:endParaRPr lang="ru-RU" sz="2400" u="sng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Цель: Ввести детей в культурную традицию празднования православных праздников; смысл православных праздников.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по храмам района совместно с атаманом</a:t>
            </a:r>
            <a:endParaRPr lang="ru-RU" dirty="0"/>
          </a:p>
        </p:txBody>
      </p:sp>
      <p:pic>
        <p:nvPicPr>
          <p:cNvPr id="1026" name="Picture 2" descr="D:\Изображения\ЛДП\IMG_09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1196752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зображения\ЛДП\IMG_0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Казаки занимались строительством на территории школы казачьего подворья, принимая непосредственное участие в благоустройстве школьного двора.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 Рядом с ними трудились школьники </a:t>
            </a:r>
            <a:r>
              <a:rPr lang="ru-RU" sz="4000" dirty="0">
                <a:latin typeface="Monotype Corsiva" pitchFamily="66" charset="0"/>
              </a:rPr>
              <a:t>из ремонтной бригады. И это замечательно, потому что только в таких совместных делах происходит передача опыта, сохраняется связь поколений. </a:t>
            </a:r>
          </a:p>
        </p:txBody>
      </p:sp>
    </p:spTree>
    <p:extLst>
      <p:ext uri="{BB962C8B-B14F-4D97-AF65-F5344CB8AC3E}">
        <p14:creationId xmlns:p14="http://schemas.microsoft.com/office/powerpoint/2010/main" val="6875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8159824" cy="11546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Arial Black" pitchFamily="34" charset="0"/>
              </a:rPr>
              <a:t>Этноуголок</a:t>
            </a:r>
            <a:r>
              <a:rPr lang="ru-RU" b="1" dirty="0" smtClean="0">
                <a:latin typeface="Arial Black" pitchFamily="34" charset="0"/>
              </a:rPr>
              <a:t> «Казачье подворье»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 descr="D:\Мои документы\Мои конкурсы\Лучшая казачья школа\номинация 5 ВОСПИТАТЕЛЬНАЯ работа\Фотоматериалы\этноуголок Казачье подвор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6" y="1752600"/>
            <a:ext cx="77126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Казаки и в течение учебного года, и на летний период были определены наставниками учащихся учётных категорий. Этот опыт у нас уже сложился на протяжение многих лет. Приятно, что в школе, где мужчин практически нет, недостаток мужского влияния мы можем восполнить таким способом. Хотелось бы, конечно, чтобы наставниками были и молодые казаки.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 такая перспектива у нас есть. Ряды казаков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Сербинского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хуторского общества пополнили наши выпускники, надеемся, в будущем они придут в школу уже в качестве наставников.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3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Присяга казаков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37" y="960550"/>
            <a:ext cx="5256584" cy="4032448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и конкурсы\Лучшая казачья школа\номинация 5 ВОСПИТАТЕЛЬНАЯ работа\Фотоматериалы\Флаги поднять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4" y="1010891"/>
            <a:ext cx="3121025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Мои конкурсы\Лучшая казачья школа\номинация 5 ВОСПИТАТЕЛЬНАЯ работа\Фотоматериалы\атаманский ч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Мои конкурсы\Лучшая казачья школа\номинация 5 ВОСПИТАТЕЛЬНАЯ работа\Фотоматериалы\Выпускники присягают казачеству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6" y="2636912"/>
            <a:ext cx="384634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Конечно, лозунг «кадры решают всё» по-прежнему актуальный. Активность казаков-наставников зависит от личной позиции атамана. Нам повезло с атаманом! Но очень часто бывает, что движущей силой взаимодействия с казаками является директор школы. Такова наша с вами, коллеги, нелёгкая участь. И от души желаю всем сил, терпения и жизненного оптимизма.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про школу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81000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Наши координаты: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МБОУ ООШ №11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Эл.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дрес: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  <a:hlinkClick r:id="rId3"/>
              </a:rPr>
              <a:t>school12@slav.kubannet.ru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Сайт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http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://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www.slavschool11.ru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Директор Стаценко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Т.Н.: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Эл.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дрес: </a:t>
            </a:r>
            <a:r>
              <a:rPr lang="en-US" sz="3200" b="1" u="sng" dirty="0" smtClean="0">
                <a:solidFill>
                  <a:srgbClr val="0070C0"/>
                </a:solidFill>
                <a:latin typeface="Monotype Corsiva" pitchFamily="66" charset="0"/>
              </a:rPr>
              <a:t>sltanya1@yandex.ru </a:t>
            </a:r>
            <a:endParaRPr lang="ru-RU" sz="3200" b="1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Телефон: </a:t>
            </a:r>
            <a:r>
              <a:rPr lang="ru-RU" sz="3200" b="1" u="sng" dirty="0" smtClean="0">
                <a:solidFill>
                  <a:srgbClr val="0070C0"/>
                </a:solidFill>
                <a:latin typeface="Monotype Corsiva" pitchFamily="66" charset="0"/>
              </a:rPr>
              <a:t>8-989-76-46-205</a:t>
            </a:r>
            <a:endParaRPr lang="ru-RU" sz="3200" b="1" u="sng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Справочно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о школе…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 МБОУ ООШ №11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256учащихся</a:t>
            </a: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,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136 семей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18педагогов</a:t>
            </a:r>
            <a:endParaRPr lang="ru-RU" sz="36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Дети подвозятся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из четырёх хуторов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 школе реализуются ФГОС НОО и ФГОС ООО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4" descr="F:\фото макма\DSC0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72">
            <a:off x="5166373" y="292081"/>
            <a:ext cx="3601975" cy="273184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2" b="14203"/>
          <a:stretch/>
        </p:blipFill>
        <p:spPr>
          <a:xfrm>
            <a:off x="4211960" y="2780928"/>
            <a:ext cx="4119271" cy="27223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077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943800" cy="11546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 2004 году школа становилась победителем краевого конкурса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воспитательных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4" y="1693377"/>
            <a:ext cx="868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 2011 году МБОУ ООШ №11 получила региональный статус казачьего образовательного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учреждения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 2020 году стали победителем Всероссийского конкурса методических разработок классных  руководителей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b="19378"/>
          <a:stretch/>
        </p:blipFill>
        <p:spPr>
          <a:xfrm>
            <a:off x="224966" y="3726342"/>
            <a:ext cx="4596003" cy="286612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 descr="C:\Users\andrey\AppData\Local\Microsoft\Windows\Temporary Internet Files\Content.Word\P1020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9837"/>
            <a:ext cx="3683124" cy="28803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634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64548"/>
            <a:ext cx="8588747" cy="10601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Школа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на протяжении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ряда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лет тесно сотрудничаем с Благочинием и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казачьми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обществами: Славянским районным и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Сербинским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хуторским. Казаки и священнослужители бывают на наших праздниках</a:t>
            </a:r>
            <a:endParaRPr lang="ru-RU" sz="2000" b="1" dirty="0"/>
          </a:p>
        </p:txBody>
      </p:sp>
      <p:pic>
        <p:nvPicPr>
          <p:cNvPr id="5" name="Рисунок 4" descr="C:\Users\8C74~1\AppData\Local\Temp\Rar$DI00.828\DSC044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3296285" cy="35242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Объект 3" descr="http://www.slavschool11.ru/_ph/5/4071494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3050771" cy="29510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" name="Picture 4" descr="D:\Мои документы\гурбич\фотоотчет\военно-патриотическое воспитание\оош № 11 Конкурс строя и песн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29323" cy="348247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6900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9837"/>
          <a:stretch/>
        </p:blipFill>
        <p:spPr>
          <a:xfrm rot="21236764">
            <a:off x="261401" y="3345243"/>
            <a:ext cx="4688931" cy="319660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Объект 3" descr="C:\Users\andrey\AppData\Local\Microsoft\Windows\Temporary Internet Files\Content.Word\P102083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170">
            <a:off x="283318" y="221310"/>
            <a:ext cx="4248472" cy="295232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87">
            <a:off x="4134038" y="3323342"/>
            <a:ext cx="4894065" cy="3240406"/>
          </a:xfrm>
          <a:ln w="762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10454" r="25909"/>
          <a:stretch/>
        </p:blipFill>
        <p:spPr>
          <a:xfrm rot="493887">
            <a:off x="6154925" y="321756"/>
            <a:ext cx="2564086" cy="351662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9" name="Пятно 1 8"/>
          <p:cNvSpPr/>
          <p:nvPr/>
        </p:nvSpPr>
        <p:spPr>
          <a:xfrm rot="11550180">
            <a:off x="4191788" y="653138"/>
            <a:ext cx="2304256" cy="304252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76719" cy="14176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Когда учительский коллектив участвует в конкурсах, наши казаки нами гордятся!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76719" cy="5440362"/>
          </a:xfrm>
        </p:spPr>
      </p:pic>
    </p:spTree>
    <p:extLst>
      <p:ext uri="{BB962C8B-B14F-4D97-AF65-F5344CB8AC3E}">
        <p14:creationId xmlns:p14="http://schemas.microsoft.com/office/powerpoint/2010/main" val="28353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Казаки являются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членами 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штаба воспитательной работы и совета профилактики школы.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 Атаман </a:t>
            </a:r>
            <a:r>
              <a:rPr lang="ru-RU" sz="2600" dirty="0" err="1">
                <a:latin typeface="Times New Roman"/>
                <a:ea typeface="Times New Roman"/>
                <a:cs typeface="Times New Roman"/>
              </a:rPr>
              <a:t>Сербинского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 казачьего общества на правах наставника участвует в работе школьного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самоуправления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– принимает участие в 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заседаниях совета атаманов.</a:t>
            </a:r>
            <a:endParaRPr lang="ru-RU" sz="2600" u="sng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6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06" y="-76889"/>
            <a:ext cx="7903459" cy="10440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Заседания Штаба в МБОУ ООШ №11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8317" r="4040" b="7766"/>
          <a:stretch/>
        </p:blipFill>
        <p:spPr>
          <a:xfrm rot="20922032">
            <a:off x="224429" y="1382139"/>
            <a:ext cx="5864968" cy="3008287"/>
          </a:xfrm>
          <a:ln w="5715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6401" r="6688"/>
          <a:stretch/>
        </p:blipFill>
        <p:spPr>
          <a:xfrm>
            <a:off x="2555775" y="3933056"/>
            <a:ext cx="5408307" cy="280831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482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5212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структура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Штаба воспитательной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8"/>
            <a:ext cx="873588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65D57D-2B16-4FD7-926D-B7997B9F1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кубическими элементами и видео</Template>
  <TotalTime>0</TotalTime>
  <Words>581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Волна</vt:lpstr>
      <vt:lpstr>1_Тема Office</vt:lpstr>
      <vt:lpstr>4_Тема Office</vt:lpstr>
      <vt:lpstr>2_Тема Office</vt:lpstr>
      <vt:lpstr>Презентация PowerPoint</vt:lpstr>
      <vt:lpstr>Справочно о школе…</vt:lpstr>
      <vt:lpstr>В 2004 году школа становилась победителем краевого конкурса воспитательных систем</vt:lpstr>
      <vt:lpstr>Школа на протяжении ряда лет тесно сотрудничаем с Благочинием и казачьми обществами: Славянским районным и Сербинским хуторским. Казаки и священнослужители бывают на наших праздниках</vt:lpstr>
      <vt:lpstr>Презентация PowerPoint</vt:lpstr>
      <vt:lpstr>Когда учительский коллектив участвует в конкурсах, наши казаки нами гордятся!</vt:lpstr>
      <vt:lpstr>Презентация PowerPoint</vt:lpstr>
      <vt:lpstr>Заседания Штаба в МБОУ ООШ №11</vt:lpstr>
      <vt:lpstr> Состав и структура Штаба воспитательной работы </vt:lpstr>
      <vt:lpstr>Основные направления деятельности специалистов Штаба воспитательной работы </vt:lpstr>
      <vt:lpstr>Организации летней занятости детей и подростков в сотрудничестве с районным казачьим обществом и Славянским Благочинием</vt:lpstr>
      <vt:lpstr>ЛДП «КАЗАЧАТА» казачья смена</vt:lpstr>
      <vt:lpstr>Экскурсия по храмам района совместно с атаманом</vt:lpstr>
      <vt:lpstr>Презентация PowerPoint</vt:lpstr>
      <vt:lpstr>Этноуголок «Казачье подворье»</vt:lpstr>
      <vt:lpstr>Презентация PowerPoint</vt:lpstr>
      <vt:lpstr>Присяга казаков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2014-02-19T10:04:16Z</dcterms:created>
  <dcterms:modified xsi:type="dcterms:W3CDTF">2021-03-20T13:07:33Z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TC018813569991</vt:lpwstr>
  </property>
</Properties>
</file>