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Default ContentType="video/x-ms-wmv" Extension="wmv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theme+xml" PartName="/ppt/theme/theme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68" r:id="rId4"/>
  </p:sldMasterIdLst>
  <p:notesMasterIdLst>
    <p:notesMasterId r:id="rId25"/>
  </p:notesMasterIdLst>
  <p:sldIdLst>
    <p:sldId id="297" r:id="rId5"/>
    <p:sldId id="273" r:id="rId6"/>
    <p:sldId id="274" r:id="rId7"/>
    <p:sldId id="275" r:id="rId8"/>
    <p:sldId id="279" r:id="rId9"/>
    <p:sldId id="276" r:id="rId10"/>
    <p:sldId id="258" r:id="rId11"/>
    <p:sldId id="262" r:id="rId12"/>
    <p:sldId id="263" r:id="rId13"/>
    <p:sldId id="264" r:id="rId14"/>
    <p:sldId id="265" r:id="rId15"/>
    <p:sldId id="304" r:id="rId16"/>
    <p:sldId id="285" r:id="rId17"/>
    <p:sldId id="286" r:id="rId18"/>
    <p:sldId id="287" r:id="rId19"/>
    <p:sldId id="290" r:id="rId20"/>
    <p:sldId id="305" r:id="rId21"/>
    <p:sldId id="288" r:id="rId22"/>
    <p:sldId id="291" r:id="rId23"/>
    <p:sldId id="272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61A83C"/>
    <a:srgbClr val="86A527"/>
    <a:srgbClr val="38540E"/>
    <a:srgbClr val="FFFFFF"/>
    <a:srgbClr val="6D3F11"/>
    <a:srgbClr val="80A635"/>
    <a:srgbClr val="1F5354"/>
    <a:srgbClr val="F3F3F3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76BAE-59C1-4B01-9AC6-45F5E84A57DB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D843A-DF4B-42D6-B242-308D8D7A8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90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D843A-DF4B-42D6-B242-308D8D7A8E1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260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D843A-DF4B-42D6-B242-308D8D7A8E18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82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D843A-DF4B-42D6-B242-308D8D7A8E18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02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D843A-DF4B-42D6-B242-308D8D7A8E1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351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 ?><Relationships xmlns="http://schemas.openxmlformats.org/package/2006/relationships"><Relationship Id="rId3" Target="../slideMasters/slideMaster2.xml" Type="http://schemas.openxmlformats.org/officeDocument/2006/relationships/slideMaster"/><Relationship Id="rId2" Target="../media/media1.wmv" Type="http://schemas.openxmlformats.org/officeDocument/2006/relationships/video"/><Relationship Id="rId1" Target="../media/media1.wmv" Type="http://schemas.microsoft.com/office/2007/relationships/media"/><Relationship Id="rId6" Target="../media/image8.png" Type="http://schemas.openxmlformats.org/officeDocument/2006/relationships/image"/><Relationship Id="rId5" Target="../media/image7.png" Type="http://schemas.openxmlformats.org/officeDocument/2006/relationships/image"/><Relationship Id="rId4" Target="../media/image4.jpeg" Type="http://schemas.openxmlformats.org/officeDocument/2006/relationships/image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 ?><Relationships xmlns="http://schemas.openxmlformats.org/package/2006/relationships"><Relationship Id="rId3" Target="../slideMasters/slideMaster3.xml" Type="http://schemas.openxmlformats.org/officeDocument/2006/relationships/slideMaster"/><Relationship Id="rId2" Target="../media/media1.wmv" Type="http://schemas.openxmlformats.org/officeDocument/2006/relationships/video"/><Relationship Id="rId1" Target="../media/media1.wmv" Type="http://schemas.microsoft.com/office/2007/relationships/media"/><Relationship Id="rId6" Target="../media/image8.png" Type="http://schemas.openxmlformats.org/officeDocument/2006/relationships/image"/><Relationship Id="rId5" Target="../media/image7.png" Type="http://schemas.openxmlformats.org/officeDocument/2006/relationships/image"/><Relationship Id="rId4" Target="../media/image4.jpeg" Type="http://schemas.openxmlformats.org/officeDocument/2006/relationships/image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952500"/>
            <a:ext cx="4381500" cy="2798763"/>
          </a:xfrm>
          <a:prstGeom prst="round2DiagRect">
            <a:avLst/>
          </a:prstGeom>
          <a:gradFill>
            <a:gsLst>
              <a:gs pos="0">
                <a:srgbClr val="87A627"/>
              </a:gs>
              <a:gs pos="100000">
                <a:srgbClr val="102B02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 anchor="b"/>
          <a:lstStyle>
            <a:lvl1pPr algn="ctr">
              <a:defRPr sz="600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4225926"/>
            <a:ext cx="40513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4753-E88A-4984-A1E7-E80B339FF21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71EA-D063-46BA-80C4-9CA248DE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4753-E88A-4984-A1E7-E80B339FF21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71EA-D063-46BA-80C4-9CA248DE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63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4753-E88A-4984-A1E7-E80B339FF21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71EA-D063-46BA-80C4-9CA248DE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04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uds fly trough rain,loop.wmv">
            <a:hlinkClick action="ppaction://media" r:id="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tretch/>
        </p:blipFill>
        <p:spPr>
          <a:xfrm>
            <a:off x="0" y="0"/>
            <a:ext cx="9144000" cy="480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5"/>
          <a:stretch/>
        </p:blipFill>
        <p:spPr>
          <a:xfrm>
            <a:off x="2565710" y="685800"/>
            <a:ext cx="6578291" cy="55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86800" cy="1470025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  <a:effectLst>
                  <a:reflection algn="bl" blurRad="6350" dir="5400000" endA="300" endPos="45500" rotWithShape="0" stA="55000" sy="-10000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228600" y="3657600"/>
            <a:ext cx="3886200" cy="2133600"/>
          </a:xfrm>
        </p:spPr>
        <p:txBody>
          <a:bodyPr/>
          <a:lstStyle>
            <a:lvl1pPr algn="l" indent="0" marL="0">
              <a:buNone/>
              <a:defRPr>
                <a:solidFill>
                  <a:schemeClr val="bg1"/>
                </a:solidFill>
                <a:effectLst>
                  <a:reflection algn="bl" blurRad="6350" dir="5400000" endA="300" endPos="45500" rotWithShape="0" stA="55000" sy="-100000"/>
                </a:effectLst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13464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0476" fill="hold" id="6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video>
              <p:cMediaNode vol="80000">
                <p:cTn display="0" fill="hold" id="7" repeatCount="indefinite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evtFilter="cancelBubble" fill="hold" id="8" nodeType="interactiveSeq" restart="whenNotActive">
                <p:stCondLst>
                  <p:cond delay="0" evt="onClick">
                    <p:tgtEl>
                      <p:spTgt spid="7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9">
                      <p:stCondLst>
                        <p:cond delay="0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mediacall" presetID="2" presetSubtype="0">
                                  <p:stCondLst>
                                    <p:cond delay="0"/>
                                  </p:stCondLst>
                                  <p:childTnLst>
                                    <p:cmd cmd="togglePause" type="call">
                                      <p:cBhvr>
                                        <p:cTn dur="1" fill="hold" id="12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51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24325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2414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8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057400"/>
            <a:ext cx="4267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267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71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859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525712"/>
            <a:ext cx="42687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859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25712"/>
            <a:ext cx="42703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02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16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981200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1200"/>
            <a:ext cx="5340350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3143251"/>
            <a:ext cx="3236913" cy="318135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5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4753-E88A-4984-A1E7-E80B339FF21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71EA-D063-46BA-80C4-9CA248DE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58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6450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457200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2117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6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133600"/>
            <a:ext cx="8686800" cy="4191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2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165874"/>
            <a:ext cx="1905000" cy="419100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752600"/>
            <a:ext cx="6629400" cy="459093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93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uds fly trough rain,loop.wmv">
            <a:hlinkClick action="ppaction://media" r:id="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tretch/>
        </p:blipFill>
        <p:spPr>
          <a:xfrm>
            <a:off x="0" y="0"/>
            <a:ext cx="9144000" cy="480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5"/>
          <a:stretch/>
        </p:blipFill>
        <p:spPr>
          <a:xfrm>
            <a:off x="2565709" y="685800"/>
            <a:ext cx="6578291" cy="55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86800" cy="1470025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  <a:effectLst>
                  <a:reflection algn="bl" blurRad="6350" dir="5400000" endA="300" endPos="45500" rotWithShape="0" stA="55000" sy="-10000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228600" y="3657600"/>
            <a:ext cx="3886200" cy="2133600"/>
          </a:xfrm>
        </p:spPr>
        <p:txBody>
          <a:bodyPr/>
          <a:lstStyle>
            <a:lvl1pPr algn="l" indent="0" marL="0">
              <a:buNone/>
              <a:defRPr>
                <a:solidFill>
                  <a:schemeClr val="bg1"/>
                </a:solidFill>
                <a:effectLst>
                  <a:reflection algn="bl" blurRad="6350" dir="5400000" endA="300" endPos="45500" rotWithShape="0" stA="55000" sy="-100000"/>
                </a:effectLst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11069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0476" fill="hold" id="6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video>
              <p:cMediaNode vol="80000">
                <p:cTn display="0" fill="hold" id="7" repeatCount="indefinite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evtFilter="cancelBubble" fill="hold" id="8" nodeType="interactiveSeq" restart="whenNotActive">
                <p:stCondLst>
                  <p:cond delay="0" evt="onClick">
                    <p:tgtEl>
                      <p:spTgt spid="7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9">
                      <p:stCondLst>
                        <p:cond delay="0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mediacall" presetID="2" presetSubtype="0">
                                  <p:stCondLst>
                                    <p:cond delay="0"/>
                                  </p:stCondLst>
                                  <p:childTnLst>
                                    <p:cmd cmd="togglePause" type="call">
                                      <p:cBhvr>
                                        <p:cTn dur="1" fill="hold" id="12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30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24325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241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46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057400"/>
            <a:ext cx="4267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267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27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859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525712"/>
            <a:ext cx="42687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859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25712"/>
            <a:ext cx="42703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5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18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97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4753-E88A-4984-A1E7-E80B339FF21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71EA-D063-46BA-80C4-9CA248DE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1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1200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1200"/>
            <a:ext cx="5340350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143251"/>
            <a:ext cx="3236913" cy="318135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8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6450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457200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2117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0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133600"/>
            <a:ext cx="8686800" cy="4191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2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165874"/>
            <a:ext cx="1905000" cy="419100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752600"/>
            <a:ext cx="6629400" cy="459093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83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952500"/>
            <a:ext cx="4381500" cy="2798763"/>
          </a:xfrm>
          <a:prstGeom prst="round2DiagRect">
            <a:avLst/>
          </a:prstGeom>
          <a:gradFill>
            <a:gsLst>
              <a:gs pos="0">
                <a:srgbClr val="87A627"/>
              </a:gs>
              <a:gs pos="100000">
                <a:srgbClr val="102B02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 anchor="b"/>
          <a:lstStyle>
            <a:lvl1pPr algn="ctr">
              <a:defRPr sz="600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4225926"/>
            <a:ext cx="40513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4753-E88A-4984-A1E7-E80B339FF2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71EA-D063-46BA-80C4-9CA248DE80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8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4753-E88A-4984-A1E7-E80B339FF2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71EA-D063-46BA-80C4-9CA248DE80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8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4753-E88A-4984-A1E7-E80B339FF2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71EA-D063-46BA-80C4-9CA248DE80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5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4753-E88A-4984-A1E7-E80B339FF2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71EA-D063-46BA-80C4-9CA248DE80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6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4753-E88A-4984-A1E7-E80B339FF2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71EA-D063-46BA-80C4-9CA248DE80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4753-E88A-4984-A1E7-E80B339FF2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71EA-D063-46BA-80C4-9CA248DE80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2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4753-E88A-4984-A1E7-E80B339FF21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71EA-D063-46BA-80C4-9CA248DE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66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4753-E88A-4984-A1E7-E80B339FF2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71EA-D063-46BA-80C4-9CA248DE80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1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4753-E88A-4984-A1E7-E80B339FF2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71EA-D063-46BA-80C4-9CA248DE80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8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4753-E88A-4984-A1E7-E80B339FF2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71EA-D063-46BA-80C4-9CA248DE80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4753-E88A-4984-A1E7-E80B339FF2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71EA-D063-46BA-80C4-9CA248DE80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5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4753-E88A-4984-A1E7-E80B339FF2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71EA-D063-46BA-80C4-9CA248DE80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5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4753-E88A-4984-A1E7-E80B339FF21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71EA-D063-46BA-80C4-9CA248DE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8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4753-E88A-4984-A1E7-E80B339FF21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71EA-D063-46BA-80C4-9CA248DE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04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4753-E88A-4984-A1E7-E80B339FF21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71EA-D063-46BA-80C4-9CA248DE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39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4753-E88A-4984-A1E7-E80B339FF21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71EA-D063-46BA-80C4-9CA248DE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32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4753-E88A-4984-A1E7-E80B339FF21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71EA-D063-46BA-80C4-9CA248DE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09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 ?><Relationships xmlns="http://schemas.openxmlformats.org/package/2006/relationships"><Relationship Id="rId8" Target="../slideLayouts/slideLayout19.xml" Type="http://schemas.openxmlformats.org/officeDocument/2006/relationships/slideLayout"/><Relationship Id="rId13" Target="../media/media1.wmv" Type="http://schemas.microsoft.com/office/2007/relationships/media"/><Relationship Id="rId3" Target="../slideLayouts/slideLayout14.xml" Type="http://schemas.openxmlformats.org/officeDocument/2006/relationships/slideLayout"/><Relationship Id="rId7" Target="../slideLayouts/slideLayout18.xml" Type="http://schemas.openxmlformats.org/officeDocument/2006/relationships/slideLayout"/><Relationship Id="rId12" Target="../theme/theme2.xml" Type="http://schemas.openxmlformats.org/officeDocument/2006/relationships/theme"/><Relationship Id="rId17" Target="../media/image6.png" Type="http://schemas.openxmlformats.org/officeDocument/2006/relationships/image"/><Relationship Id="rId2" Target="../slideLayouts/slideLayout13.xml" Type="http://schemas.openxmlformats.org/officeDocument/2006/relationships/slideLayout"/><Relationship Id="rId16" Target="../media/image5.png" Type="http://schemas.openxmlformats.org/officeDocument/2006/relationships/image"/><Relationship Id="rId1" Target="../slideLayouts/slideLayout12.xml" Type="http://schemas.openxmlformats.org/officeDocument/2006/relationships/slideLayout"/><Relationship Id="rId6" Target="../slideLayouts/slideLayout17.xml" Type="http://schemas.openxmlformats.org/officeDocument/2006/relationships/slideLayout"/><Relationship Id="rId11" Target="../slideLayouts/slideLayout22.xml" Type="http://schemas.openxmlformats.org/officeDocument/2006/relationships/slideLayout"/><Relationship Id="rId5" Target="../slideLayouts/slideLayout16.xml" Type="http://schemas.openxmlformats.org/officeDocument/2006/relationships/slideLayout"/><Relationship Id="rId15" Target="../media/image4.jpeg" Type="http://schemas.openxmlformats.org/officeDocument/2006/relationships/image"/><Relationship Id="rId10" Target="../slideLayouts/slideLayout21.xml" Type="http://schemas.openxmlformats.org/officeDocument/2006/relationships/slideLayout"/><Relationship Id="rId4" Target="../slideLayouts/slideLayout15.xml" Type="http://schemas.openxmlformats.org/officeDocument/2006/relationships/slideLayout"/><Relationship Id="rId9" Target="../slideLayouts/slideLayout20.xml" Type="http://schemas.openxmlformats.org/officeDocument/2006/relationships/slideLayout"/><Relationship Id="rId14" Target="../media/media1.wmv" Type="http://schemas.openxmlformats.org/officeDocument/2006/relationships/video"/></Relationships>
</file>

<file path=ppt/slideMasters/_rels/slideMaster3.xml.rels><?xml version="1.0" encoding="UTF-8" standalone="yes" ?><Relationships xmlns="http://schemas.openxmlformats.org/package/2006/relationships"><Relationship Id="rId8" Target="../slideLayouts/slideLayout30.xml" Type="http://schemas.openxmlformats.org/officeDocument/2006/relationships/slideLayout"/><Relationship Id="rId13" Target="../media/media1.wmv" Type="http://schemas.microsoft.com/office/2007/relationships/media"/><Relationship Id="rId3" Target="../slideLayouts/slideLayout25.xml" Type="http://schemas.openxmlformats.org/officeDocument/2006/relationships/slideLayout"/><Relationship Id="rId7" Target="../slideLayouts/slideLayout29.xml" Type="http://schemas.openxmlformats.org/officeDocument/2006/relationships/slideLayout"/><Relationship Id="rId12" Target="../theme/theme3.xml" Type="http://schemas.openxmlformats.org/officeDocument/2006/relationships/theme"/><Relationship Id="rId17" Target="../media/image6.png" Type="http://schemas.openxmlformats.org/officeDocument/2006/relationships/image"/><Relationship Id="rId2" Target="../slideLayouts/slideLayout24.xml" Type="http://schemas.openxmlformats.org/officeDocument/2006/relationships/slideLayout"/><Relationship Id="rId16" Target="../media/image5.png" Type="http://schemas.openxmlformats.org/officeDocument/2006/relationships/image"/><Relationship Id="rId1" Target="../slideLayouts/slideLayout23.xml" Type="http://schemas.openxmlformats.org/officeDocument/2006/relationships/slideLayout"/><Relationship Id="rId6" Target="../slideLayouts/slideLayout28.xml" Type="http://schemas.openxmlformats.org/officeDocument/2006/relationships/slideLayout"/><Relationship Id="rId11" Target="../slideLayouts/slideLayout33.xml" Type="http://schemas.openxmlformats.org/officeDocument/2006/relationships/slideLayout"/><Relationship Id="rId5" Target="../slideLayouts/slideLayout27.xml" Type="http://schemas.openxmlformats.org/officeDocument/2006/relationships/slideLayout"/><Relationship Id="rId15" Target="../media/image4.jpeg" Type="http://schemas.openxmlformats.org/officeDocument/2006/relationships/image"/><Relationship Id="rId10" Target="../slideLayouts/slideLayout32.xml" Type="http://schemas.openxmlformats.org/officeDocument/2006/relationships/slideLayout"/><Relationship Id="rId4" Target="../slideLayouts/slideLayout26.xml" Type="http://schemas.openxmlformats.org/officeDocument/2006/relationships/slideLayout"/><Relationship Id="rId9" Target="../slideLayouts/slideLayout31.xml" Type="http://schemas.openxmlformats.org/officeDocument/2006/relationships/slideLayout"/><Relationship Id="rId14" Target="../media/media1.wmv" Type="http://schemas.openxmlformats.org/officeDocument/2006/relationships/video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64753-E88A-4984-A1E7-E80B339FF21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971EA-D063-46BA-80C4-9CA248DE80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ound2DiagRect">
            <a:avLst/>
          </a:prstGeom>
          <a:gradFill>
            <a:gsLst>
              <a:gs pos="0">
                <a:srgbClr val="87A627"/>
              </a:gs>
              <a:gs pos="100000">
                <a:srgbClr val="102B02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0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6600">
            <a:solidFill>
              <a:srgbClr val="FFFF00"/>
            </a:solidFill>
            <a:prstDash val="solid"/>
          </a:ln>
          <a:solidFill>
            <a:srgbClr val="FFFF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uds fly trough rain,loop.wmv">
            <a:hlinkClick action="ppaction://media" r:id="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/>
          <a:stretch/>
        </p:blipFill>
        <p:spPr>
          <a:xfrm>
            <a:off x="0" y="0"/>
            <a:ext cx="9144000" cy="480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754009" y="6356352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0"/>
            <a:ext cx="2590800" cy="2209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64548"/>
            <a:ext cx="7010400" cy="1154652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228600" y="1752600"/>
            <a:ext cx="8686800" cy="457200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67863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0476" fill="hold" id="6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7" nodeType="interactiveSeq" restart="whenNotActive">
                <p:stCondLst>
                  <p:cond delay="0" evt="onClick">
                    <p:tgtEl>
                      <p:spTgt spid="7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8">
                      <p:stCondLst>
                        <p:cond delay="0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mediacall" presetID="2" presetSubtype="0">
                                  <p:stCondLst>
                                    <p:cond delay="0"/>
                                  </p:stCondLst>
                                  <p:childTnLst>
                                    <p:cmd cmd="togglePause" type="call">
                                      <p:cBhvr>
                                        <p:cTn dur="1" fill="hold" id="11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7"/>
                  </p:tgtEl>
                </p:cond>
              </p:nextCondLst>
            </p:seq>
            <p:video>
              <p:cMediaNode vol="80000">
                <p:cTn display="0" fill="hold" id="12" repeatCount="indefinite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eaLnBrk="1" hangingPunct="1" latinLnBrk="0" rtl="0"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charset="0" pitchFamily="34" typeface="Arial"/>
        <a:buChar char="•"/>
        <a:defRPr kern="1200" sz="3200">
          <a:solidFill>
            <a:schemeClr val="bg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charset="0" pitchFamily="34" typeface="Arial"/>
        <a:buChar char="–"/>
        <a:defRPr kern="1200" sz="2800">
          <a:solidFill>
            <a:schemeClr val="bg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charset="0" pitchFamily="34" typeface="Arial"/>
        <a:buChar char="•"/>
        <a:defRPr kern="1200" sz="2400">
          <a:solidFill>
            <a:schemeClr val="bg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charset="0" pitchFamily="34" typeface="Arial"/>
        <a:buChar char="–"/>
        <a:defRPr kern="1200" sz="2000">
          <a:solidFill>
            <a:schemeClr val="bg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charset="0" pitchFamily="34" typeface="Arial"/>
        <a:buChar char="»"/>
        <a:defRPr kern="1200" sz="2000">
          <a:solidFill>
            <a:schemeClr val="bg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uds fly trough rain,loop.wmv">
            <a:hlinkClick action="ppaction://media" r:id=""/>
          </p:cNvPr>
          <p:cNvPicPr>
            <a:picLocks noChangeAspect="1"/>
          </p:cNvPicPr>
          <p:nvPr userDrawn="1"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/>
          <a:stretch/>
        </p:blipFill>
        <p:spPr>
          <a:xfrm>
            <a:off x="0" y="0"/>
            <a:ext cx="9144000" cy="480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754009" y="6356350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0"/>
            <a:ext cx="2590800" cy="2209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64548"/>
            <a:ext cx="7010400" cy="1154652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228600" y="1752600"/>
            <a:ext cx="8686800" cy="457200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7024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0476" fill="hold" id="6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7" nodeType="interactiveSeq" restart="whenNotActive">
                <p:stCondLst>
                  <p:cond delay="0" evt="onClick">
                    <p:tgtEl>
                      <p:spTgt spid="7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8">
                      <p:stCondLst>
                        <p:cond delay="0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mediacall" presetID="2" presetSubtype="0">
                                  <p:stCondLst>
                                    <p:cond delay="0"/>
                                  </p:stCondLst>
                                  <p:childTnLst>
                                    <p:cmd cmd="togglePause" type="call">
                                      <p:cBhvr>
                                        <p:cTn dur="1" fill="hold" id="11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7"/>
                  </p:tgtEl>
                </p:cond>
              </p:nextCondLst>
            </p:seq>
            <p:video>
              <p:cMediaNode vol="80000">
                <p:cTn display="0" fill="hold" id="12" repeatCount="indefinite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eaLnBrk="1" hangingPunct="1" latinLnBrk="0" rtl="0"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charset="0" pitchFamily="34" typeface="Arial"/>
        <a:buChar char="•"/>
        <a:defRPr kern="1200" sz="3200">
          <a:solidFill>
            <a:schemeClr val="bg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charset="0" pitchFamily="34" typeface="Arial"/>
        <a:buChar char="–"/>
        <a:defRPr kern="1200" sz="2800">
          <a:solidFill>
            <a:schemeClr val="bg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charset="0" pitchFamily="34" typeface="Arial"/>
        <a:buChar char="•"/>
        <a:defRPr kern="1200" sz="2400">
          <a:solidFill>
            <a:schemeClr val="bg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charset="0" pitchFamily="34" typeface="Arial"/>
        <a:buChar char="–"/>
        <a:defRPr kern="1200" sz="2000">
          <a:solidFill>
            <a:schemeClr val="bg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charset="0" pitchFamily="34" typeface="Arial"/>
        <a:buChar char="»"/>
        <a:defRPr kern="1200" sz="2000">
          <a:solidFill>
            <a:schemeClr val="bg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64753-E88A-4984-A1E7-E80B339FF2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971EA-D063-46BA-80C4-9CA248DE80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ound2DiagRect">
            <a:avLst/>
          </a:prstGeom>
          <a:gradFill>
            <a:gsLst>
              <a:gs pos="0">
                <a:srgbClr val="87A627"/>
              </a:gs>
              <a:gs pos="100000">
                <a:srgbClr val="102B02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7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6600">
            <a:solidFill>
              <a:srgbClr val="FFFF00"/>
            </a:solidFill>
            <a:prstDash val="solid"/>
          </a:ln>
          <a:solidFill>
            <a:srgbClr val="FFFF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35.jpeg" Type="http://schemas.openxmlformats.org/officeDocument/2006/relationships/image"/><Relationship Id="rId5" Target="http://www.slavschool11.ru/vosp-rabota/albom_ja_pomnju.pptx.pdf" TargetMode="External" Type="http://schemas.openxmlformats.org/officeDocument/2006/relationships/hyperlink"/><Relationship Id="rId4" Target="../media/image34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 ?><Relationships xmlns="http://schemas.openxmlformats.org/package/2006/relationships"><Relationship Id="rId2" Target="../media/image3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4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media/image4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08685"/>
            <a:ext cx="7886700" cy="4351338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Проектная деятельность в </a:t>
            </a:r>
            <a:r>
              <a:rPr lang="ru-RU" sz="40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патриотическом воспитании школьников</a:t>
            </a:r>
            <a:endParaRPr lang="ru-RU" sz="4000" b="1" dirty="0" smtClean="0">
              <a:solidFill>
                <a:srgbClr val="C0000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i="1" dirty="0">
                <a:latin typeface="Times New Roman"/>
                <a:ea typeface="Calibri"/>
              </a:rPr>
              <a:t>Стаценко Татьяна Николаевна, директор МБОУ ООШ № </a:t>
            </a:r>
            <a:r>
              <a:rPr lang="ru-RU" sz="3600" i="1" dirty="0" smtClean="0">
                <a:latin typeface="Times New Roman"/>
                <a:ea typeface="Calibri"/>
              </a:rPr>
              <a:t>11 Славянского района Краснодарского края</a:t>
            </a:r>
            <a:endParaRPr lang="ru-RU" sz="3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4417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4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75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верх 10"/>
          <p:cNvSpPr/>
          <p:nvPr/>
        </p:nvSpPr>
        <p:spPr>
          <a:xfrm>
            <a:off x="460652" y="908685"/>
            <a:ext cx="2193718" cy="1479307"/>
          </a:xfrm>
          <a:prstGeom prst="upArrow">
            <a:avLst>
              <a:gd name="adj1" fmla="val 6621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/>
          <p:cNvSpPr/>
          <p:nvPr/>
        </p:nvSpPr>
        <p:spPr>
          <a:xfrm>
            <a:off x="3073946" y="891478"/>
            <a:ext cx="2583642" cy="1468436"/>
          </a:xfrm>
          <a:prstGeom prst="upArrow">
            <a:avLst>
              <a:gd name="adj1" fmla="val 74250"/>
              <a:gd name="adj2" fmla="val 351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>
            <a:off x="6012540" y="908685"/>
            <a:ext cx="2519955" cy="1479307"/>
          </a:xfrm>
          <a:prstGeom prst="upArrow">
            <a:avLst>
              <a:gd name="adj1" fmla="val 6343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6000368" y="2350942"/>
            <a:ext cx="2646806" cy="783193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38540E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центра ДО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«Кадетское братство»</a:t>
            </a:r>
          </a:p>
        </p:txBody>
      </p:sp>
      <p:sp>
        <p:nvSpPr>
          <p:cNvPr id="17" name="Прямоугольник: скругленные углы 20">
            <a:extLst>
              <a:ext uri="{FF2B5EF4-FFF2-40B4-BE49-F238E27FC236}">
                <a16:creationId xmlns:a16="http://schemas.microsoft.com/office/drawing/2014/main" xmlns="" id="{C293133E-2E47-4366-B64B-560643924134}"/>
              </a:ext>
            </a:extLst>
          </p:cNvPr>
          <p:cNvSpPr/>
          <p:nvPr/>
        </p:nvSpPr>
        <p:spPr>
          <a:xfrm>
            <a:off x="5968512" y="3047781"/>
            <a:ext cx="2780266" cy="3094548"/>
          </a:xfrm>
          <a:prstGeom prst="roundRect">
            <a:avLst>
              <a:gd name="adj" fmla="val 7915"/>
            </a:avLst>
          </a:prstGeom>
          <a:solidFill>
            <a:srgbClr val="38540E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126366" y="2301610"/>
            <a:ext cx="2531222" cy="1123712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38540E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Атаман хуторского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казачьего общества, </a:t>
            </a:r>
          </a:p>
          <a:p>
            <a:pPr algn="ctr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казаки-наставники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20">
            <a:extLst>
              <a:ext uri="{FF2B5EF4-FFF2-40B4-BE49-F238E27FC236}">
                <a16:creationId xmlns:a16="http://schemas.microsoft.com/office/drawing/2014/main" xmlns="" id="{C293133E-2E47-4366-B64B-560643924134}"/>
              </a:ext>
            </a:extLst>
          </p:cNvPr>
          <p:cNvSpPr/>
          <p:nvPr/>
        </p:nvSpPr>
        <p:spPr>
          <a:xfrm>
            <a:off x="3073946" y="3315251"/>
            <a:ext cx="2716398" cy="3059516"/>
          </a:xfrm>
          <a:prstGeom prst="roundRect">
            <a:avLst>
              <a:gd name="adj" fmla="val 9656"/>
            </a:avLst>
          </a:prstGeom>
          <a:solidFill>
            <a:srgbClr val="38540E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0652" y="2350635"/>
            <a:ext cx="2193718" cy="783193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38540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Священно-служитель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C293133E-2E47-4366-B64B-560643924134}"/>
              </a:ext>
            </a:extLst>
          </p:cNvPr>
          <p:cNvSpPr/>
          <p:nvPr/>
        </p:nvSpPr>
        <p:spPr>
          <a:xfrm>
            <a:off x="449366" y="3055347"/>
            <a:ext cx="2254709" cy="2902668"/>
          </a:xfrm>
          <a:prstGeom prst="roundRect">
            <a:avLst>
              <a:gd name="adj" fmla="val 13396"/>
            </a:avLst>
          </a:prstGeom>
          <a:solidFill>
            <a:srgbClr val="38540E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0000" y="360000"/>
            <a:ext cx="8424000" cy="6138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12985" y="3112521"/>
            <a:ext cx="25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и реализация совместных дел</a:t>
            </a:r>
          </a:p>
          <a:p>
            <a:pPr marL="87313" indent="-87313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работе совета профилактики</a:t>
            </a:r>
          </a:p>
          <a:p>
            <a:pPr marL="87313" indent="-87313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 с семьями и учащимися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15141" y="3280219"/>
            <a:ext cx="288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дела и мероприятия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над учащимися и семьями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Дежурство, совместные рейды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работе совета профилактики и совета атаманов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12540" y="3071525"/>
            <a:ext cx="288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меропри-ятий патриотической и спортивной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направлен-ности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над учащимися и семьями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занятос-ти учащихся внеурочной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557511" y="243477"/>
            <a:ext cx="7140575" cy="648000"/>
          </a:xfrm>
          <a:prstGeom prst="parallelogram">
            <a:avLst>
              <a:gd name="adj" fmla="val 22419"/>
            </a:avLst>
          </a:prstGeom>
          <a:gradFill>
            <a:gsLst>
              <a:gs pos="0">
                <a:srgbClr val="87A627"/>
              </a:gs>
              <a:gs pos="100000">
                <a:srgbClr val="102B02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miter lim="800000"/>
          </a:ln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Штаб воспитательной работы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презентация\атаман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74" y="1268730"/>
            <a:ext cx="1090800" cy="1072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езентация\священик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84" y="1347982"/>
            <a:ext cx="1089152" cy="1103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презентация\Орлов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70" y="1361867"/>
            <a:ext cx="1148529" cy="10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72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0000" y="360000"/>
            <a:ext cx="8424000" cy="6138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040" y="1478280"/>
            <a:ext cx="5201920" cy="390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/>
          <a:stretch/>
        </p:blipFill>
        <p:spPr>
          <a:xfrm rot="20444372">
            <a:off x="669767" y="964862"/>
            <a:ext cx="3162420" cy="2028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20212"/>
            <a:ext cx="2771820" cy="2445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"/>
          <a:stretch/>
        </p:blipFill>
        <p:spPr>
          <a:xfrm rot="772372">
            <a:off x="6201596" y="998525"/>
            <a:ext cx="2354610" cy="2351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"/>
          <a:stretch/>
        </p:blipFill>
        <p:spPr>
          <a:xfrm rot="544302">
            <a:off x="6180287" y="3948978"/>
            <a:ext cx="2442645" cy="226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60001" y="5557795"/>
            <a:ext cx="8424000" cy="1015663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 rtlCol="0" wrap="square">
            <a:spAutoFit/>
          </a:bodyPr>
          <a:lstStyle/>
          <a:p>
            <a:pPr algn="ctr"/>
            <a:r>
              <a:rPr b="1" dirty="0" lang="ru-RU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Программа смены «Духовные истоки Кубани» в лагере дневного пребывания  «Казачата» на базе школы реализуется </a:t>
            </a:r>
          </a:p>
          <a:p>
            <a:pPr algn="ctr"/>
            <a:r>
              <a:rPr b="1" dirty="0" lang="ru-RU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с участием социальных партнеров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546225" y="280489"/>
            <a:ext cx="7140575" cy="648000"/>
          </a:xfrm>
          <a:prstGeom prst="parallelogram">
            <a:avLst>
              <a:gd fmla="val 22419" name="adj"/>
            </a:avLst>
          </a:prstGeom>
          <a:gradFill>
            <a:gsLst>
              <a:gs pos="0">
                <a:srgbClr val="87A627"/>
              </a:gs>
              <a:gs pos="100000">
                <a:srgbClr val="102B02"/>
              </a:gs>
            </a:gsLst>
            <a:lin ang="5400000" scaled="1"/>
          </a:gradFill>
          <a:ln algn="ctr" cap="flat" cmpd="sng" w="19050">
            <a:solidFill>
              <a:schemeClr val="tx1"/>
            </a:solidFill>
            <a:prstDash val="solid"/>
            <a:miter lim="800000"/>
          </a:ln>
          <a:effectLst>
            <a:reflection algn="bl" blurRad="6350" dir="5400000" endA="300" endPos="35000" rotWithShape="0" stA="52000" sy="-100000"/>
          </a:effectLst>
        </p:spPr>
        <p:txBody>
          <a:bodyPr anchor="ctr" bIns="45720" lIns="91440" rIns="91440" rtlCol="0" tIns="45720" vert="horz">
            <a:normAutofit fontScale="975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cap="none" kern="1200" spc="0" sz="440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dirty="0" lang="ru-RU" sz="3200">
                <a:latin charset="0" panose="02020603050405020304" pitchFamily="18" typeface="Times New Roman"/>
                <a:cs charset="0" panose="02020603050405020304" pitchFamily="18" typeface="Times New Roman"/>
              </a:rPr>
              <a:t>Организация летнего </a:t>
            </a:r>
            <a:r>
              <a:rPr dirty="0" lang="ru-RU" smtClean="0" sz="3200">
                <a:latin charset="0" panose="02020603050405020304" pitchFamily="18" typeface="Times New Roman"/>
                <a:cs charset="0" panose="02020603050405020304" pitchFamily="18" typeface="Times New Roman"/>
              </a:rPr>
              <a:t>отдыха</a:t>
            </a:r>
            <a:endParaRPr dirty="0" lang="ru-RU" sz="32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780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600"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6D3A7BBB-5664-4B65-AD77-CC46EB07F94A}"/>
              </a:ext>
            </a:extLst>
          </p:cNvPr>
          <p:cNvSpPr txBox="1">
            <a:spLocks/>
          </p:cNvSpPr>
          <p:nvPr/>
        </p:nvSpPr>
        <p:spPr>
          <a:xfrm>
            <a:off x="626572" y="548640"/>
            <a:ext cx="5025563" cy="3240405"/>
          </a:xfrm>
          <a:prstGeom prst="roundRect">
            <a:avLst>
              <a:gd name="adj" fmla="val 14352"/>
            </a:avLst>
          </a:prstGeom>
          <a:solidFill>
            <a:srgbClr val="61A83C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none" spc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2400" dirty="0" smtClean="0">
                <a:solidFill>
                  <a:srgbClr val="FFC000"/>
                </a:solidFill>
                <a:effectLst/>
              </a:rPr>
              <a:t>МИП</a:t>
            </a:r>
            <a:endParaRPr lang="ru-RU" sz="2800" dirty="0">
              <a:solidFill>
                <a:srgbClr val="FFC000"/>
              </a:solidFill>
              <a:effectLst/>
            </a:endParaRPr>
          </a:p>
          <a:p>
            <a:r>
              <a:rPr lang="ru-RU" sz="2800" dirty="0">
                <a:effectLst/>
              </a:rPr>
              <a:t>«Сетевое взаимодействие образовательных организаций</a:t>
            </a:r>
          </a:p>
          <a:p>
            <a:r>
              <a:rPr lang="ru-RU" sz="2800" dirty="0">
                <a:effectLst/>
              </a:rPr>
              <a:t> Славянского района по реализации казачьего образования»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0000" y="360000"/>
            <a:ext cx="8424000" cy="6138000"/>
          </a:xfrm>
          <a:prstGeom prst="rect">
            <a:avLst/>
          </a:prstGeom>
          <a:noFill/>
          <a:ln w="12700" cmpd="sng">
            <a:solidFill>
              <a:schemeClr val="accent2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6D3A7BBB-5664-4B65-AD77-CC46EB07F94A}"/>
              </a:ext>
            </a:extLst>
          </p:cNvPr>
          <p:cNvSpPr txBox="1">
            <a:spLocks/>
          </p:cNvSpPr>
          <p:nvPr/>
        </p:nvSpPr>
        <p:spPr>
          <a:xfrm>
            <a:off x="971550" y="4509135"/>
            <a:ext cx="4173900" cy="1800225"/>
          </a:xfrm>
          <a:prstGeom prst="roundRect">
            <a:avLst/>
          </a:prstGeom>
          <a:solidFill>
            <a:srgbClr val="61A83C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none" spc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ru-RU" sz="2000" b="0" dirty="0" err="1" smtClean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Стажировочная</a:t>
            </a:r>
            <a:r>
              <a:rPr lang="ru-RU" sz="2000" b="0" dirty="0" smtClean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площадка по реализации казачьего образования и патриотического воспитания на территории муниципалитета</a:t>
            </a:r>
            <a:endParaRPr lang="ru-RU" sz="2000" b="0" dirty="0" smtClean="0">
              <a:ln w="6600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9">
            <a:extLst>
              <a:ext uri="{FF2B5EF4-FFF2-40B4-BE49-F238E27FC236}">
                <a16:creationId xmlns="" xmlns:a16="http://schemas.microsoft.com/office/drawing/2014/main" id="{7420B27E-3D35-4C69-99A9-D7BF24540DF6}"/>
              </a:ext>
            </a:extLst>
          </p:cNvPr>
          <p:cNvSpPr/>
          <p:nvPr/>
        </p:nvSpPr>
        <p:spPr>
          <a:xfrm>
            <a:off x="-76200" y="6449377"/>
            <a:ext cx="8562994" cy="4086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 Маевский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Славянского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Краснодарского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156259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546225" y="280488"/>
            <a:ext cx="7140575" cy="988242"/>
          </a:xfrm>
          <a:prstGeom prst="parallelogram">
            <a:avLst>
              <a:gd name="adj" fmla="val 22419"/>
            </a:avLst>
          </a:prstGeom>
          <a:gradFill>
            <a:gsLst>
              <a:gs pos="0">
                <a:srgbClr val="87A627"/>
              </a:gs>
              <a:gs pos="100000">
                <a:srgbClr val="102B02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miter lim="800000"/>
          </a:ln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значимый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–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000" y="360000"/>
            <a:ext cx="8424000" cy="6138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2180" y="1628775"/>
            <a:ext cx="25203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масштабное направление сотрудничества с социальными партнёрами – это работа по изучению истории своей страны, малой Родины.</a:t>
            </a:r>
          </a:p>
        </p:txBody>
      </p:sp>
      <p:pic>
        <p:nvPicPr>
          <p:cNvPr id="3074" name="Picture 2" descr="D:\презентация\музей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4" y="1436119"/>
            <a:ext cx="5153415" cy="5040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0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:\Изображения\Журавлики\для УО\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1589"/>
            <a:ext cx="2895600" cy="3859530"/>
          </a:xfrm>
          <a:prstGeom prst="rect">
            <a:avLst/>
          </a:prstGeom>
          <a:ln>
            <a:noFill/>
          </a:ln>
          <a:effectLst>
            <a:outerShdw blurRad="50800" dist="38100" dir="10800000" sx="106000" sy="106000" algn="r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0" name="Рисунок 9" descr="D:\Изображения\Журавлики\для УО\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403984"/>
            <a:ext cx="2915285" cy="3886200"/>
          </a:xfrm>
          <a:prstGeom prst="rect">
            <a:avLst/>
          </a:prstGeom>
          <a:ln>
            <a:noFill/>
          </a:ln>
          <a:effectLst>
            <a:outerShdw blurRad="50800" dist="38100" sx="108000" sy="108000" algn="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02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202474"/>
            <a:ext cx="3654425" cy="22955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546225" y="280488"/>
            <a:ext cx="7140575" cy="988241"/>
          </a:xfrm>
          <a:prstGeom prst="parallelogram">
            <a:avLst>
              <a:gd name="adj" fmla="val 22419"/>
            </a:avLst>
          </a:prstGeom>
          <a:gradFill>
            <a:gsLst>
              <a:gs pos="0">
                <a:srgbClr val="87A627"/>
              </a:gs>
              <a:gs pos="100000">
                <a:srgbClr val="102B02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miter lim="800000"/>
          </a:ln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Социально-педагогический долгосрочный проект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0000" y="360000"/>
            <a:ext cx="8424000" cy="6138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131820" y="1268730"/>
            <a:ext cx="2880360" cy="2933744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n w="6600">
                  <a:solidFill>
                    <a:srgbClr val="38540E"/>
                  </a:solidFill>
                  <a:prstDash val="solid"/>
                </a:ln>
                <a:solidFill>
                  <a:srgbClr val="61A8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«Военная   </a:t>
            </a:r>
            <a:r>
              <a:rPr lang="ru-RU" sz="2800" dirty="0">
                <a:ln w="6600">
                  <a:solidFill>
                    <a:srgbClr val="38540E"/>
                  </a:solidFill>
                  <a:prstDash val="solid"/>
                </a:ln>
                <a:solidFill>
                  <a:srgbClr val="61A8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летопись </a:t>
            </a:r>
            <a:r>
              <a:rPr lang="ru-RU" sz="2800" dirty="0" smtClean="0">
                <a:ln w="6600">
                  <a:solidFill>
                    <a:srgbClr val="38540E"/>
                  </a:solidFill>
                  <a:prstDash val="solid"/>
                </a:ln>
                <a:solidFill>
                  <a:srgbClr val="61A8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 w="6600">
                  <a:solidFill>
                    <a:srgbClr val="38540E"/>
                  </a:solidFill>
                  <a:prstDash val="solid"/>
                </a:ln>
                <a:solidFill>
                  <a:srgbClr val="61A8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n w="6600">
                  <a:solidFill>
                    <a:srgbClr val="38540E"/>
                  </a:solidFill>
                  <a:prstDash val="solid"/>
                </a:ln>
                <a:solidFill>
                  <a:srgbClr val="61A8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моей </a:t>
            </a:r>
            <a:r>
              <a:rPr lang="ru-RU" sz="2800" dirty="0">
                <a:ln w="6600">
                  <a:solidFill>
                    <a:srgbClr val="38540E"/>
                  </a:solidFill>
                  <a:prstDash val="solid"/>
                </a:ln>
                <a:solidFill>
                  <a:srgbClr val="61A8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семьи </a:t>
            </a:r>
            <a:r>
              <a:rPr lang="ru-RU" sz="2800" dirty="0" smtClean="0">
                <a:ln w="6600">
                  <a:solidFill>
                    <a:srgbClr val="38540E"/>
                  </a:solidFill>
                  <a:prstDash val="solid"/>
                </a:ln>
                <a:solidFill>
                  <a:srgbClr val="61A8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ru-RU" sz="2800" dirty="0" smtClean="0">
                <a:ln w="6600">
                  <a:solidFill>
                    <a:srgbClr val="38540E"/>
                  </a:solidFill>
                  <a:prstDash val="solid"/>
                </a:ln>
                <a:solidFill>
                  <a:srgbClr val="61A8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n w="6600">
                  <a:solidFill>
                    <a:srgbClr val="38540E"/>
                  </a:solidFill>
                  <a:prstDash val="solid"/>
                </a:ln>
                <a:solidFill>
                  <a:srgbClr val="61A8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800" dirty="0">
                <a:ln w="6600">
                  <a:solidFill>
                    <a:srgbClr val="38540E"/>
                  </a:solidFill>
                  <a:prstDash val="solid"/>
                </a:ln>
                <a:solidFill>
                  <a:srgbClr val="61A8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помню, </a:t>
            </a:r>
            <a:r>
              <a:rPr lang="ru-RU" sz="2800" dirty="0" smtClean="0">
                <a:ln w="6600">
                  <a:solidFill>
                    <a:srgbClr val="38540E"/>
                  </a:solidFill>
                  <a:prstDash val="solid"/>
                </a:ln>
                <a:solidFill>
                  <a:srgbClr val="61A8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 w="6600">
                  <a:solidFill>
                    <a:srgbClr val="38540E"/>
                  </a:solidFill>
                  <a:prstDash val="solid"/>
                </a:ln>
                <a:solidFill>
                  <a:srgbClr val="61A8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n w="6600">
                  <a:solidFill>
                    <a:srgbClr val="38540E"/>
                  </a:solidFill>
                  <a:prstDash val="solid"/>
                </a:ln>
                <a:solidFill>
                  <a:srgbClr val="61A8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800" dirty="0">
                <a:ln w="6600">
                  <a:solidFill>
                    <a:srgbClr val="38540E"/>
                  </a:solidFill>
                  <a:prstDash val="solid"/>
                </a:ln>
                <a:solidFill>
                  <a:srgbClr val="61A8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горжусь!»</a:t>
            </a:r>
          </a:p>
        </p:txBody>
      </p:sp>
      <p:sp>
        <p:nvSpPr>
          <p:cNvPr id="3" name="Стрелка вверх 2"/>
          <p:cNvSpPr/>
          <p:nvPr/>
        </p:nvSpPr>
        <p:spPr>
          <a:xfrm>
            <a:off x="5652135" y="5704761"/>
            <a:ext cx="484632" cy="393129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extBox 1">
            <a:hlinkClick r:id="rId5"/>
          </p:cNvPr>
          <p:cNvSpPr txBox="1"/>
          <p:nvPr/>
        </p:nvSpPr>
        <p:spPr>
          <a:xfrm>
            <a:off x="2228782" y="6097890"/>
            <a:ext cx="5056241" cy="489109"/>
          </a:xfrm>
          <a:prstGeom prst="parallelogram">
            <a:avLst/>
          </a:prstGeom>
          <a:solidFill>
            <a:srgbClr val="80A635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Нажми, чтобы просмотреть альбом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верх 15"/>
          <p:cNvSpPr/>
          <p:nvPr/>
        </p:nvSpPr>
        <p:spPr>
          <a:xfrm>
            <a:off x="3131820" y="5704761"/>
            <a:ext cx="484632" cy="393129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ccel="41000" decel="4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презентация\WhatsApp Image 2021-10-15 at 18.01.46.jpeg" id="4098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30" y="1042241"/>
            <a:ext cx="4105733" cy="547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0000" y="360000"/>
            <a:ext cx="8424000" cy="6138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descr="D:\Мои документы\Мои конкурсы\Сотрудничество с СОШ 76\открытие знака.jpeg" id="12" name="Рисунок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" r="79" t="191"/>
          <a:stretch/>
        </p:blipFill>
        <p:spPr bwMode="auto">
          <a:xfrm>
            <a:off x="358507" y="1988820"/>
            <a:ext cx="8424000" cy="2977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46225" y="280489"/>
            <a:ext cx="7140575" cy="648000"/>
          </a:xfrm>
          <a:prstGeom prst="parallelogram">
            <a:avLst>
              <a:gd fmla="val 22419" name="adj"/>
            </a:avLst>
          </a:prstGeom>
          <a:gradFill>
            <a:gsLst>
              <a:gs pos="0">
                <a:srgbClr val="87A627"/>
              </a:gs>
              <a:gs pos="100000">
                <a:srgbClr val="102B02"/>
              </a:gs>
            </a:gsLst>
            <a:lin ang="5400000" scaled="1"/>
          </a:gradFill>
          <a:ln algn="ctr" cap="flat" cmpd="sng" w="19050">
            <a:solidFill>
              <a:schemeClr val="tx1"/>
            </a:solidFill>
            <a:prstDash val="solid"/>
            <a:miter lim="800000"/>
          </a:ln>
          <a:effectLst>
            <a:reflection algn="bl" blurRad="6350" dir="5400000" endA="300" endPos="35000" rotWithShape="0" stA="52000" sy="-100000"/>
          </a:effectLst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cap="none" kern="1200" spc="0" sz="440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Социально-педагогический проект </a:t>
            </a:r>
            <a:br>
              <a:rPr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«Уточнение боевого пути воинов – кубанцев»</a:t>
            </a:r>
          </a:p>
        </p:txBody>
      </p:sp>
    </p:spTree>
    <p:extLst>
      <p:ext uri="{BB962C8B-B14F-4D97-AF65-F5344CB8AC3E}">
        <p14:creationId xmlns:p14="http://schemas.microsoft.com/office/powerpoint/2010/main" val="109779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600"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2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546225" y="280488"/>
            <a:ext cx="7140575" cy="988242"/>
          </a:xfrm>
          <a:prstGeom prst="parallelogram">
            <a:avLst>
              <a:gd name="adj" fmla="val 22419"/>
            </a:avLst>
          </a:prstGeom>
          <a:gradFill>
            <a:gsLst>
              <a:gs pos="0">
                <a:srgbClr val="87A627"/>
              </a:gs>
              <a:gs pos="100000">
                <a:srgbClr val="102B02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miter lim="800000"/>
          </a:ln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ПРОЕКТ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«Знакомый маршрут»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000" y="360000"/>
            <a:ext cx="8424000" cy="6138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2181" y="1628775"/>
            <a:ext cx="18002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краеведческого маршрута на территории Маевского поселения с подробной исторической справкой</a:t>
            </a:r>
          </a:p>
          <a:p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 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маршрутами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628774"/>
            <a:ext cx="5280659" cy="4320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6288704" y="4869179"/>
            <a:ext cx="484632" cy="360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2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546225" y="280488"/>
            <a:ext cx="7140575" cy="988242"/>
          </a:xfrm>
          <a:prstGeom prst="parallelogram">
            <a:avLst>
              <a:gd fmla="val 22419" name="adj"/>
            </a:avLst>
          </a:prstGeom>
          <a:gradFill>
            <a:gsLst>
              <a:gs pos="0">
                <a:srgbClr val="87A627"/>
              </a:gs>
              <a:gs pos="100000">
                <a:srgbClr val="102B02"/>
              </a:gs>
            </a:gsLst>
            <a:lin ang="5400000" scaled="1"/>
          </a:gradFill>
          <a:ln algn="ctr" cap="flat" cmpd="sng" w="19050">
            <a:solidFill>
              <a:schemeClr val="tx1"/>
            </a:solidFill>
            <a:prstDash val="solid"/>
            <a:miter lim="800000"/>
          </a:ln>
          <a:effectLst>
            <a:reflection algn="bl" blurRad="6350" dir="5400000" endA="300" endPos="35000" rotWithShape="0" stA="52000" sy="-100000"/>
          </a:effectLst>
        </p:spPr>
        <p:txBody>
          <a:bodyPr anchor="ctr" bIns="45720" lIns="91440" rIns="91440" rtlCol="0" tIns="45720" vert="horz">
            <a:normAutofit fontScale="90000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cap="none" kern="1200" spc="0" sz="440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/>
            <a:r>
              <a:rPr dirty="0" lang="ru-RU" smtClean="0" sz="3200">
                <a:latin charset="0" panose="02020603050405020304" pitchFamily="18" typeface="Times New Roman"/>
                <a:cs charset="0" panose="02020603050405020304" pitchFamily="18" typeface="Times New Roman"/>
              </a:rPr>
              <a:t>НОВЫЙ ПРОЕКТ </a:t>
            </a:r>
          </a:p>
          <a:p>
            <a:pPr algn="ctr"/>
            <a:r>
              <a:rPr dirty="0" lang="ru-RU" smtClean="0" sz="3200">
                <a:latin charset="0" panose="02020603050405020304" pitchFamily="18" typeface="Times New Roman"/>
                <a:cs charset="0" panose="02020603050405020304" pitchFamily="18" typeface="Times New Roman"/>
              </a:rPr>
              <a:t>«Солдат войны не выбирает»</a:t>
            </a:r>
            <a:endParaRPr dirty="0" lang="ru-RU" sz="32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000" y="360000"/>
            <a:ext cx="8424000" cy="6138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" l="48" r="20" t="34"/>
          <a:stretch/>
        </p:blipFill>
        <p:spPr bwMode="auto">
          <a:xfrm>
            <a:off x="611505" y="1595672"/>
            <a:ext cx="6065348" cy="483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35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600"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ПРИГЛАШАЕМ ПРИСОЕДИНИТЬСЯ К НАШИМ ПРОЕКТАМ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8820"/>
            <a:ext cx="6545511" cy="4570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79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Мы готовы поделиться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8820"/>
            <a:ext cx="504063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5" y="2708910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8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 lang="ru-RU" smtClean="0">
                <a:solidFill>
                  <a:schemeClr val="accent2">
                    <a:lumMod val="75000"/>
                  </a:schemeClr>
                </a:solidFill>
                <a:latin charset="0" panose="03010101010201010101" pitchFamily="66" typeface="Monotype Corsiva"/>
              </a:rPr>
              <a:t>Справочно</a:t>
            </a:r>
            <a:r>
              <a:rPr b="1" dirty="0" lang="ru-RU" smtClean="0">
                <a:solidFill>
                  <a:schemeClr val="accent2">
                    <a:lumMod val="75000"/>
                  </a:schemeClr>
                </a:solidFill>
                <a:latin charset="0" panose="03010101010201010101" pitchFamily="66" typeface="Monotype Corsiva"/>
              </a:rPr>
              <a:t> о школе…</a:t>
            </a:r>
            <a:endParaRPr b="1" dirty="0"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 marL="0">
              <a:buNone/>
            </a:pPr>
            <a:r>
              <a:rPr b="1" dirty="0" lang="ru-RU" smtClean="0" sz="3600">
                <a:solidFill>
                  <a:srgbClr val="FFFF00"/>
                </a:solidFill>
                <a:latin charset="0" panose="03010101010201010101" pitchFamily="66" typeface="Monotype Corsiva"/>
              </a:rPr>
              <a:t>В МБОУ ООШ №11 </a:t>
            </a:r>
          </a:p>
          <a:p>
            <a:r>
              <a:rPr b="1" dirty="0" lang="ru-RU" smtClean="0" sz="3600">
                <a:solidFill>
                  <a:srgbClr val="FFFF00"/>
                </a:solidFill>
                <a:latin charset="0" panose="03010101010201010101" pitchFamily="66" typeface="Monotype Corsiva"/>
              </a:rPr>
              <a:t>279 учащихся, </a:t>
            </a:r>
          </a:p>
          <a:p>
            <a:r>
              <a:rPr b="1" dirty="0" lang="ru-RU" smtClean="0" sz="3600">
                <a:solidFill>
                  <a:srgbClr val="FFFF00"/>
                </a:solidFill>
                <a:latin charset="0" panose="03010101010201010101" pitchFamily="66" typeface="Monotype Corsiva"/>
              </a:rPr>
              <a:t>186 семей</a:t>
            </a:r>
          </a:p>
          <a:p>
            <a:r>
              <a:rPr b="1" dirty="0" lang="ru-RU" smtClean="0" sz="3600">
                <a:solidFill>
                  <a:srgbClr val="FFFF00"/>
                </a:solidFill>
                <a:latin charset="0" panose="03010101010201010101" pitchFamily="66" typeface="Monotype Corsiva"/>
              </a:rPr>
              <a:t>20 педагогов</a:t>
            </a:r>
          </a:p>
          <a:p>
            <a:r>
              <a:rPr b="1" dirty="0" lang="ru-RU" smtClean="0" sz="3600">
                <a:solidFill>
                  <a:srgbClr val="FFFF00"/>
                </a:solidFill>
                <a:latin charset="0" panose="03010101010201010101" pitchFamily="66" typeface="Monotype Corsiva"/>
              </a:rPr>
              <a:t>Дети подвозятся </a:t>
            </a:r>
          </a:p>
          <a:p>
            <a:pPr indent="0" marL="0">
              <a:buNone/>
            </a:pPr>
            <a:r>
              <a:rPr b="1" dirty="0" lang="ru-RU" smtClean="0" sz="3600">
                <a:solidFill>
                  <a:srgbClr val="FFFF00"/>
                </a:solidFill>
                <a:latin charset="0" panose="03010101010201010101" pitchFamily="66" typeface="Monotype Corsiva"/>
              </a:rPr>
              <a:t>из четырёх хуторов и </a:t>
            </a:r>
          </a:p>
          <a:p>
            <a:pPr indent="0" marL="0">
              <a:buNone/>
            </a:pPr>
            <a:r>
              <a:rPr b="1" dirty="0" lang="ru-RU" smtClean="0" sz="3600">
                <a:solidFill>
                  <a:srgbClr val="FFFF00"/>
                </a:solidFill>
                <a:latin charset="0" panose="03010101010201010101" pitchFamily="66" typeface="Monotype Corsiva"/>
              </a:rPr>
              <a:t>СНТ «</a:t>
            </a:r>
            <a:r>
              <a:rPr b="1" dirty="0" err="1" lang="ru-RU" smtClean="0" sz="3600">
                <a:solidFill>
                  <a:srgbClr val="FFFF00"/>
                </a:solidFill>
                <a:latin charset="0" panose="03010101010201010101" pitchFamily="66" typeface="Monotype Corsiva"/>
              </a:rPr>
              <a:t>Приазовец</a:t>
            </a:r>
            <a:r>
              <a:rPr b="1" dirty="0" lang="ru-RU" smtClean="0" sz="3600">
                <a:solidFill>
                  <a:srgbClr val="FFFF00"/>
                </a:solidFill>
                <a:latin charset="0" panose="03010101010201010101" pitchFamily="66" typeface="Monotype Corsiva"/>
              </a:rPr>
              <a:t>»</a:t>
            </a:r>
            <a:endParaRPr b="1" dirty="0" lang="ru-RU" sz="3600">
              <a:solidFill>
                <a:srgbClr val="FFFF00"/>
              </a:solidFill>
              <a:latin charset="0" panose="03010101010201010101" pitchFamily="66" typeface="Monotype Corsiva"/>
            </a:endParaRPr>
          </a:p>
        </p:txBody>
      </p:sp>
      <p:pic>
        <p:nvPicPr>
          <p:cNvPr descr="F:\фото макма\DSC01642.JPG" id="4" name="Рисунок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872">
            <a:off x="5166374" y="292081"/>
            <a:ext cx="3601975" cy="2731842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" r="29"/>
          <a:stretch/>
        </p:blipFill>
        <p:spPr>
          <a:xfrm>
            <a:off x="4211961" y="2780928"/>
            <a:ext cx="4119271" cy="2722378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57468866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0000" y="360000"/>
            <a:ext cx="8424000" cy="6138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0884" y="1720840"/>
            <a:ext cx="68408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2416175"/>
            <a:ext cx="6156325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Мы готовы поделиться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93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4548"/>
            <a:ext cx="8375848" cy="1154652"/>
          </a:xfrm>
        </p:spPr>
        <p:txBody>
          <a:bodyPr>
            <a:normAutofit/>
          </a:bodyPr>
          <a:lstStyle/>
          <a:p>
            <a:pPr algn="ctr"/>
            <a:r>
              <a:rPr b="1" dirty="0" lang="ru-RU" sz="200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Нам трудно похвастаться грандиозными победами в интеллектуальных конкурсах, но традиции воспитательной работы  и дух творчества в школе довольно сильны </a:t>
            </a:r>
            <a:endParaRPr dirty="0"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ru-RU" smtClean="0"/>
          </a:p>
          <a:p>
            <a:endParaRPr dirty="0" lang="ru-RU"/>
          </a:p>
        </p:txBody>
      </p:sp>
      <p:pic>
        <p:nvPicPr>
          <p:cNvPr descr="C:\Documents and Settings\1\Рабочий стол\фото\DSC01681.JPG" id="6" name="Рисунок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" l="152" r="105"/>
          <a:stretch>
            <a:fillRect/>
          </a:stretch>
        </p:blipFill>
        <p:spPr bwMode="auto">
          <a:xfrm rot="20695044">
            <a:off x="194254" y="4068105"/>
            <a:ext cx="3598246" cy="2616711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6148">
            <a:off x="164809" y="1642811"/>
            <a:ext cx="3396883" cy="2546822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>
            <a:prstShdw dir="13500000" dist="53882" prst="shdw13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638">
            <a:off x="4818831" y="1333238"/>
            <a:ext cx="4221289" cy="3165967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" l="73" r="56" t="18"/>
          <a:stretch/>
        </p:blipFill>
        <p:spPr>
          <a:xfrm rot="362983">
            <a:off x="3501946" y="3493622"/>
            <a:ext cx="5184576" cy="3197963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8" name="Пятно 1 7"/>
          <p:cNvSpPr/>
          <p:nvPr/>
        </p:nvSpPr>
        <p:spPr>
          <a:xfrm>
            <a:off x="3491865" y="1628775"/>
            <a:ext cx="1728192" cy="183974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18933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4548"/>
            <a:ext cx="7943800" cy="1154652"/>
          </a:xfrm>
        </p:spPr>
        <p:txBody>
          <a:bodyPr>
            <a:noAutofit/>
          </a:bodyPr>
          <a:lstStyle/>
          <a:p>
            <a:r>
              <a:rPr b="1" dirty="0" lang="ru-RU" sz="3600">
                <a:solidFill>
                  <a:schemeClr val="accent2">
                    <a:lumMod val="75000"/>
                  </a:schemeClr>
                </a:solidFill>
                <a:latin charset="0" panose="03010101010201010101" pitchFamily="66" typeface="Monotype Corsiva"/>
              </a:rPr>
              <a:t>В 2004 году школа становилась победителем краевого конкурса </a:t>
            </a:r>
            <a:r>
              <a:rPr b="1" dirty="0" lang="ru-RU" smtClean="0" sz="3600">
                <a:solidFill>
                  <a:schemeClr val="accent2">
                    <a:lumMod val="75000"/>
                  </a:schemeClr>
                </a:solidFill>
                <a:latin charset="0" panose="03010101010201010101" pitchFamily="66" typeface="Monotype Corsiva"/>
              </a:rPr>
              <a:t>воспитательных </a:t>
            </a:r>
            <a:r>
              <a:rPr b="1" dirty="0" lang="ru-RU" sz="3600">
                <a:solidFill>
                  <a:schemeClr val="accent2">
                    <a:lumMod val="75000"/>
                  </a:schemeClr>
                </a:solidFill>
                <a:latin charset="0" panose="03010101010201010101" pitchFamily="66" typeface="Monotype Corsiva"/>
              </a:rPr>
              <a:t>систем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934" y="1693377"/>
            <a:ext cx="8686800" cy="4572000"/>
          </a:xfrm>
        </p:spPr>
        <p:txBody>
          <a:bodyPr/>
          <a:lstStyle/>
          <a:p>
            <a:pPr algn="ctr" indent="0" marL="0">
              <a:buNone/>
            </a:pPr>
            <a:r>
              <a:rPr b="1" dirty="0" lang="ru-RU" smtClean="0">
                <a:solidFill>
                  <a:srgbClr val="FFFF00"/>
                </a:solidFill>
                <a:latin charset="0" panose="03010101010201010101" pitchFamily="66" typeface="Monotype Corsiva"/>
              </a:rPr>
              <a:t>В 2011 году МБОУ ООШ №11 получила региональный статус казачьего образовательного учреждения</a:t>
            </a:r>
          </a:p>
          <a:p>
            <a:pPr indent="0" marL="0">
              <a:buNone/>
            </a:pPr>
            <a:endParaRPr dirty="0"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" l="58"/>
          <a:stretch/>
        </p:blipFill>
        <p:spPr>
          <a:xfrm>
            <a:off x="224966" y="3501008"/>
            <a:ext cx="4596003" cy="2866122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descr="C:\Users\andrey\AppData\Local\Microsoft\Windows\Temporary Internet Files\Content.Word\P1020756.jpg" id="6" name="Рисунок 5"/>
          <p:cNvPicPr/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12976"/>
            <a:ext cx="3683124" cy="288032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24118578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4548"/>
            <a:ext cx="7943800" cy="115465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В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2021году МБОУ ООШ №11 стала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победителем краевого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конкурса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934" y="1693377"/>
            <a:ext cx="86868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«Лучшая казачья школа»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 descr="D:\Изображения\для стендов\с казаками -наставника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990">
            <a:off x="4863536" y="3030092"/>
            <a:ext cx="4243820" cy="296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Изображения\для стендов\IMG_93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335">
            <a:off x="234313" y="3186111"/>
            <a:ext cx="4331335" cy="306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6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4548"/>
            <a:ext cx="8588747" cy="106019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Школа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на протяжении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ряда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лет тесно сотрудничаем с Благочинием и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казачьими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обществами: Славянским районным и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</a:rPr>
              <a:t>Сербинским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хуторским. Казаки и священнослужители бывают на наших праздниках</a:t>
            </a:r>
            <a:endParaRPr lang="ru-RU" sz="2000" b="1" dirty="0"/>
          </a:p>
        </p:txBody>
      </p:sp>
      <p:pic>
        <p:nvPicPr>
          <p:cNvPr id="5" name="Рисунок 4" descr="C:\Users\8C74~1\AppData\Local\Temp\Rar$DI00.828\DSC0448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00808"/>
            <a:ext cx="3296285" cy="352425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4" name="Объект 3" descr="http://www.slavschool11.ru/_ph/5/4071494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3717032"/>
            <a:ext cx="3050771" cy="295101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6" name="Picture 4" descr="D:\Мои документы\гурбич\фотоотчет\военно-патриотическое воспитание\оош № 11 Конкурс строя и песни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412778"/>
            <a:ext cx="4029323" cy="3482479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4927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46225" y="280489"/>
            <a:ext cx="7140575" cy="648000"/>
          </a:xfrm>
          <a:prstGeom prst="parallelogram">
            <a:avLst>
              <a:gd name="adj" fmla="val 22419"/>
            </a:avLst>
          </a:prstGeom>
          <a:gradFill>
            <a:gsLst>
              <a:gs pos="0">
                <a:srgbClr val="87A627"/>
              </a:gs>
              <a:gs pos="100000">
                <a:srgbClr val="102B02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miter lim="800000"/>
          </a:ln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программа воспитания: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0000" y="360000"/>
            <a:ext cx="8424000" cy="6138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000" y="1268730"/>
            <a:ext cx="8424000" cy="4525963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«Современный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воспитательный идеал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укорененный в духовных и культурных традициях многонационального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8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0000" y="360000"/>
            <a:ext cx="8424000" cy="6138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46225" y="250235"/>
            <a:ext cx="7237775" cy="648000"/>
          </a:xfrm>
          <a:prstGeom prst="parallelogram">
            <a:avLst/>
          </a:prstGeom>
        </p:spPr>
        <p:txBody>
          <a:bodyPr>
            <a:noAutofit/>
          </a:bodyPr>
          <a:lstStyle/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взаимодействия: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995" y="2301240"/>
            <a:ext cx="2268765" cy="2261203"/>
          </a:xfr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86043EEF-6DA4-49DA-A4C7-ADF0540A113D}"/>
              </a:ext>
            </a:extLst>
          </p:cNvPr>
          <p:cNvSpPr/>
          <p:nvPr/>
        </p:nvSpPr>
        <p:spPr>
          <a:xfrm>
            <a:off x="3821507" y="2673823"/>
            <a:ext cx="1492050" cy="1492050"/>
          </a:xfrm>
          <a:prstGeom prst="ellipse">
            <a:avLst/>
          </a:prstGeom>
          <a:solidFill>
            <a:srgbClr val="F3F3F3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Объект 10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20" y="3653352"/>
            <a:ext cx="3051676" cy="3041504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A24DF650-26B8-4D46-ACC8-84A9A610464B}"/>
              </a:ext>
            </a:extLst>
          </p:cNvPr>
          <p:cNvSpPr/>
          <p:nvPr/>
        </p:nvSpPr>
        <p:spPr>
          <a:xfrm>
            <a:off x="5393269" y="4247261"/>
            <a:ext cx="1847975" cy="1847975"/>
          </a:xfrm>
          <a:prstGeom prst="ellipse">
            <a:avLst/>
          </a:prstGeom>
          <a:solidFill>
            <a:srgbClr val="F3F3F3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Объект 10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356" y="802994"/>
            <a:ext cx="3051676" cy="3041504"/>
          </a:xfrm>
          <a:prstGeom prst="rect">
            <a:avLst/>
          </a:prstGeom>
        </p:spPr>
      </p:pic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1C2135C2-F7FA-4CB6-BEE2-56EE40F9A3CC}"/>
              </a:ext>
            </a:extLst>
          </p:cNvPr>
          <p:cNvSpPr/>
          <p:nvPr/>
        </p:nvSpPr>
        <p:spPr>
          <a:xfrm>
            <a:off x="5921670" y="1402614"/>
            <a:ext cx="1847975" cy="1847975"/>
          </a:xfrm>
          <a:prstGeom prst="ellipse">
            <a:avLst/>
          </a:prstGeom>
          <a:solidFill>
            <a:srgbClr val="F3F3F3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Объект 10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3653352"/>
            <a:ext cx="3051676" cy="3041504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9D94E17B-4C56-42C1-8E3E-915B27CACBD5}"/>
              </a:ext>
            </a:extLst>
          </p:cNvPr>
          <p:cNvSpPr/>
          <p:nvPr/>
        </p:nvSpPr>
        <p:spPr>
          <a:xfrm>
            <a:off x="1818323" y="4223525"/>
            <a:ext cx="1847975" cy="1847975"/>
          </a:xfrm>
          <a:prstGeom prst="ellipse">
            <a:avLst/>
          </a:prstGeom>
          <a:solidFill>
            <a:srgbClr val="F3F3F3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Объект 10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2" y="802994"/>
            <a:ext cx="3051676" cy="3041504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3B1399EC-2946-41FD-9E16-00A213540B03}"/>
              </a:ext>
            </a:extLst>
          </p:cNvPr>
          <p:cNvSpPr/>
          <p:nvPr/>
        </p:nvSpPr>
        <p:spPr>
          <a:xfrm>
            <a:off x="1361110" y="1438731"/>
            <a:ext cx="1847975" cy="1847975"/>
          </a:xfrm>
          <a:prstGeom prst="ellipse">
            <a:avLst/>
          </a:prstGeom>
          <a:solidFill>
            <a:srgbClr val="F3F3F3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887838" y="3013501"/>
            <a:ext cx="1368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ООШ 11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26910" y="1710487"/>
            <a:ext cx="23189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Славянское районное </a:t>
            </a:r>
          </a:p>
          <a:p>
            <a:pPr lvl="0"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казачье </a:t>
            </a:r>
          </a:p>
          <a:p>
            <a:pPr lvl="0"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32253" y="4139151"/>
            <a:ext cx="2020117" cy="200671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Circle">
              <a:avLst>
                <a:gd name="adj" fmla="val 11528689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Казаки-наставники - члены ШВР, СП, Совета атаманов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88648" y="4485792"/>
            <a:ext cx="21889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Сербинское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хуторское</a:t>
            </a:r>
          </a:p>
          <a:p>
            <a:pPr lvl="0"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Казачье</a:t>
            </a:r>
          </a:p>
          <a:p>
            <a:pPr lvl="0"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</a:t>
            </a:r>
          </a:p>
        </p:txBody>
      </p:sp>
      <p:sp>
        <p:nvSpPr>
          <p:cNvPr id="22" name="Прямоугольник 21"/>
          <p:cNvSpPr/>
          <p:nvPr/>
        </p:nvSpPr>
        <p:spPr>
          <a:xfrm rot="18263829">
            <a:off x="1343031" y="1309274"/>
            <a:ext cx="1942185" cy="202894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prstTxWarp prst="textCircle">
              <a:avLst>
                <a:gd name="adj" fmla="val 10911763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  <a:r>
              <a:rPr lang="ru-RU" sz="200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совместного</a:t>
            </a:r>
            <a:r>
              <a:rPr lang="ru-RU" sz="200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плана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926560" y="1583181"/>
            <a:ext cx="18002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</a:t>
            </a:r>
          </a:p>
          <a:p>
            <a:pPr lvl="0"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казачьей молодёжи Кубани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783371" y="1291862"/>
            <a:ext cx="2096470" cy="2093595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Circle">
              <a:avLst>
                <a:gd name="adj" fmla="val 11196235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ru-RU" sz="20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Коллективное членство: общие дела, самоуправления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233846" y="4971194"/>
            <a:ext cx="21889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Благочиние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302983" y="4132282"/>
            <a:ext cx="2050707" cy="2092822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Circle">
              <a:avLst>
                <a:gd name="adj" fmla="val 11673893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Наставник-</a:t>
            </a:r>
            <a:r>
              <a:rPr lang="ru-RU" sz="2000" dirty="0" err="1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священослужитель</a:t>
            </a:r>
            <a:r>
              <a:rPr lang="ru-RU" sz="200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общий план</a:t>
            </a:r>
          </a:p>
        </p:txBody>
      </p:sp>
    </p:spTree>
    <p:extLst>
      <p:ext uri="{BB962C8B-B14F-4D97-AF65-F5344CB8AC3E}">
        <p14:creationId xmlns:p14="http://schemas.microsoft.com/office/powerpoint/2010/main" val="405023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Объект 10">
            <a:extLst>
              <a:ext uri="{FF2B5EF4-FFF2-40B4-BE49-F238E27FC236}">
                <a16:creationId xmlns:a16="http://schemas.microsoft.com/office/drawing/2014/main" xmlns="" id="{8244D362-A1C1-476A-8928-496F6E153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995" y="2301240"/>
            <a:ext cx="2268765" cy="2261203"/>
          </a:xfrm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40CD1CB2-262A-4132-9AC7-F15F0C882697}"/>
              </a:ext>
            </a:extLst>
          </p:cNvPr>
          <p:cNvSpPr/>
          <p:nvPr/>
        </p:nvSpPr>
        <p:spPr>
          <a:xfrm>
            <a:off x="3821507" y="2673823"/>
            <a:ext cx="1492050" cy="1492050"/>
          </a:xfrm>
          <a:prstGeom prst="ellipse">
            <a:avLst/>
          </a:prstGeom>
          <a:solidFill>
            <a:srgbClr val="F3F3F3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Объект 10">
            <a:extLst>
              <a:ext uri="{FF2B5EF4-FFF2-40B4-BE49-F238E27FC236}">
                <a16:creationId xmlns:a16="http://schemas.microsoft.com/office/drawing/2014/main" xmlns="" id="{529C7291-B33A-4D9B-A407-FA344247D2D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20" y="3653352"/>
            <a:ext cx="3051676" cy="3041504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0F43470E-B8D8-48B7-B883-716DCAF0099B}"/>
              </a:ext>
            </a:extLst>
          </p:cNvPr>
          <p:cNvSpPr/>
          <p:nvPr/>
        </p:nvSpPr>
        <p:spPr>
          <a:xfrm>
            <a:off x="5393269" y="4247261"/>
            <a:ext cx="1847975" cy="1847975"/>
          </a:xfrm>
          <a:prstGeom prst="ellipse">
            <a:avLst/>
          </a:prstGeom>
          <a:solidFill>
            <a:srgbClr val="F3F3F3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Объект 10">
            <a:extLst>
              <a:ext uri="{FF2B5EF4-FFF2-40B4-BE49-F238E27FC236}">
                <a16:creationId xmlns:a16="http://schemas.microsoft.com/office/drawing/2014/main" xmlns="" id="{E88C43D4-4778-4068-99FF-2C145F2A2BC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356" y="802994"/>
            <a:ext cx="3051676" cy="3041504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3AFF14A9-224E-4F1B-95C4-A23271340136}"/>
              </a:ext>
            </a:extLst>
          </p:cNvPr>
          <p:cNvSpPr/>
          <p:nvPr/>
        </p:nvSpPr>
        <p:spPr>
          <a:xfrm>
            <a:off x="5921670" y="1402614"/>
            <a:ext cx="1847975" cy="1847975"/>
          </a:xfrm>
          <a:prstGeom prst="ellipse">
            <a:avLst/>
          </a:prstGeom>
          <a:solidFill>
            <a:srgbClr val="F3F3F3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Объект 10">
            <a:extLst>
              <a:ext uri="{FF2B5EF4-FFF2-40B4-BE49-F238E27FC236}">
                <a16:creationId xmlns:a16="http://schemas.microsoft.com/office/drawing/2014/main" xmlns="" id="{8AABE78E-6BCC-49E6-9159-FD7C418525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3653352"/>
            <a:ext cx="3051676" cy="3041504"/>
          </a:xfrm>
          <a:prstGeom prst="rect">
            <a:avLst/>
          </a:prstGeom>
        </p:spPr>
      </p:pic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503F6F3F-6F98-42D8-A50A-428756F872E0}"/>
              </a:ext>
            </a:extLst>
          </p:cNvPr>
          <p:cNvSpPr/>
          <p:nvPr/>
        </p:nvSpPr>
        <p:spPr>
          <a:xfrm>
            <a:off x="1818323" y="4223525"/>
            <a:ext cx="1847975" cy="1847975"/>
          </a:xfrm>
          <a:prstGeom prst="ellipse">
            <a:avLst/>
          </a:prstGeom>
          <a:solidFill>
            <a:srgbClr val="F3F3F3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Объект 10">
            <a:extLst>
              <a:ext uri="{FF2B5EF4-FFF2-40B4-BE49-F238E27FC236}">
                <a16:creationId xmlns:a16="http://schemas.microsoft.com/office/drawing/2014/main" xmlns="" id="{66183C56-BA57-4700-AB41-A34B9C5ADAA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2" y="802994"/>
            <a:ext cx="3051676" cy="3041504"/>
          </a:xfrm>
          <a:prstGeom prst="rect">
            <a:avLst/>
          </a:prstGeom>
        </p:spPr>
      </p:pic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AD134C19-A67B-4409-BC3F-6E341A45EF8F}"/>
              </a:ext>
            </a:extLst>
          </p:cNvPr>
          <p:cNvSpPr/>
          <p:nvPr/>
        </p:nvSpPr>
        <p:spPr>
          <a:xfrm>
            <a:off x="1361110" y="1438731"/>
            <a:ext cx="1847975" cy="1847975"/>
          </a:xfrm>
          <a:prstGeom prst="ellipse">
            <a:avLst/>
          </a:prstGeom>
          <a:solidFill>
            <a:srgbClr val="F3F3F3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0000" y="360000"/>
            <a:ext cx="8424000" cy="6138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58022" y="1990040"/>
            <a:ext cx="2318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</a:t>
            </a:r>
          </a:p>
          <a:p>
            <a:pPr lvl="0"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</a:t>
            </a:r>
          </a:p>
        </p:txBody>
      </p:sp>
      <p:sp>
        <p:nvSpPr>
          <p:cNvPr id="17" name="Прямоугольник 16"/>
          <p:cNvSpPr/>
          <p:nvPr/>
        </p:nvSpPr>
        <p:spPr>
          <a:xfrm rot="21112096">
            <a:off x="1673493" y="4149090"/>
            <a:ext cx="2146061" cy="203884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Circle">
              <a:avLst>
                <a:gd name="adj" fmla="val 11673893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военной подготовки, патриотическая работа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070480" y="4766434"/>
            <a:ext cx="1425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«Патриот»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8263829">
            <a:off x="1289430" y="1292262"/>
            <a:ext cx="2056165" cy="2103443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Circle">
              <a:avLst>
                <a:gd name="adj" fmla="val 11673893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кружки и секции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918081" y="1723581"/>
            <a:ext cx="18648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</a:p>
          <a:p>
            <a:pPr lvl="0"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 76,</a:t>
            </a:r>
          </a:p>
          <a:p>
            <a:pPr lvl="0"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771179" y="1299696"/>
            <a:ext cx="2102276" cy="209815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Circle">
              <a:avLst>
                <a:gd name="adj" fmla="val 11673893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ru-RU" sz="20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патриотической направленности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222767" y="4304769"/>
            <a:ext cx="21889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Маевское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поселение</a:t>
            </a:r>
          </a:p>
          <a:p>
            <a:pPr lvl="0"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(администрация, жители, родители)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257100" y="4163469"/>
            <a:ext cx="2096221" cy="203884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Circle">
              <a:avLst>
                <a:gd name="adj" fmla="val 11673893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дела,  социальная профилактика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9D5852F-A6A0-4435-8380-C94154C2624C}"/>
              </a:ext>
            </a:extLst>
          </p:cNvPr>
          <p:cNvSpPr txBox="1"/>
          <p:nvPr/>
        </p:nvSpPr>
        <p:spPr>
          <a:xfrm>
            <a:off x="3887838" y="3013501"/>
            <a:ext cx="1368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ООШ 11</a:t>
            </a: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CA56BDC5-77A7-4CB8-A638-56E5837C1AE9}"/>
              </a:ext>
            </a:extLst>
          </p:cNvPr>
          <p:cNvSpPr txBox="1">
            <a:spLocks/>
          </p:cNvSpPr>
          <p:nvPr/>
        </p:nvSpPr>
        <p:spPr>
          <a:xfrm>
            <a:off x="1546225" y="250235"/>
            <a:ext cx="7237775" cy="648000"/>
          </a:xfrm>
          <a:prstGeom prst="parallelogram">
            <a:avLst/>
          </a:prstGeom>
          <a:gradFill>
            <a:gsLst>
              <a:gs pos="0">
                <a:srgbClr val="87A627"/>
              </a:gs>
              <a:gs pos="100000">
                <a:srgbClr val="102B02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взаимодействия:</a:t>
            </a:r>
          </a:p>
        </p:txBody>
      </p:sp>
    </p:spTree>
    <p:extLst>
      <p:ext uri="{BB962C8B-B14F-4D97-AF65-F5344CB8AC3E}">
        <p14:creationId xmlns:p14="http://schemas.microsoft.com/office/powerpoint/2010/main" val="39693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58257605-7968-4D5F-8D43-B042C21F6AE0}" vid="{8D910FC2-FC8E-4145-B564-594518EB6F1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1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58257605-7968-4D5F-8D43-B042C21F6AE0}" vid="{8D910FC2-FC8E-4145-B564-594518EB6F1B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1051</TotalTime>
  <Words>470</Words>
  <Application>Microsoft Office PowerPoint</Application>
  <PresentationFormat>Экран (4:3)</PresentationFormat>
  <Paragraphs>95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Тема1</vt:lpstr>
      <vt:lpstr>Тема Office</vt:lpstr>
      <vt:lpstr>3_Тема Office</vt:lpstr>
      <vt:lpstr>1_Тема1</vt:lpstr>
      <vt:lpstr>Презентация PowerPoint</vt:lpstr>
      <vt:lpstr>Справочно о школе…</vt:lpstr>
      <vt:lpstr>Нам трудно похвастаться грандиозными победами в интеллектуальных конкурсах, но традиции воспитательной работы  и дух творчества в школе довольно сильны </vt:lpstr>
      <vt:lpstr>В 2004 году школа становилась победителем краевого конкурса воспитательных систем</vt:lpstr>
      <vt:lpstr>В 2021году МБОУ ООШ №11 стала победителем краевого конкурса</vt:lpstr>
      <vt:lpstr>Школа на протяжении ряда лет тесно сотрудничаем с Благочинием и казачьими обществами: Славянским районным и Сербинским хуторским. Казаки и священнослужители бывают на наших праздниках</vt:lpstr>
      <vt:lpstr>Презентация PowerPoint</vt:lpstr>
      <vt:lpstr>Механизм взаимодействия: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«Военная   летопись  моей семьи –  я помню,  я горжусь!»</vt:lpstr>
      <vt:lpstr>Презентация PowerPoint</vt:lpstr>
      <vt:lpstr>Презентация PowerPoint</vt:lpstr>
      <vt:lpstr>Презентация PowerPoint</vt:lpstr>
      <vt:lpstr>ПРИГЛАШАЕМ ПРИСОЕДИНИТЬСЯ К НАШИМ ПРОЕКТАМ</vt:lpstr>
      <vt:lpstr>Мы готовы поделиться</vt:lpstr>
      <vt:lpstr>Мы готовы поделиться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Стаценко</cp:lastModifiedBy>
  <cp:revision>115</cp:revision>
  <dcterms:created xsi:type="dcterms:W3CDTF">2021-10-13T12:42:31Z</dcterms:created>
  <dcterms:modified xsi:type="dcterms:W3CDTF">2023-04-13T17:33:42Z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4037809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