
<file path=[Content_Types].xml><?xml version="1.0" encoding="utf-8"?>
<Types xmlns="http://schemas.openxmlformats.org/package/2006/content-types">
  <Default Extension="bmp" ContentType="image/bmp"/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3" r:id="rId6"/>
    <p:sldId id="258" r:id="rId7"/>
    <p:sldId id="265" r:id="rId8"/>
    <p:sldId id="262" r:id="rId9"/>
    <p:sldId id="266" r:id="rId10"/>
    <p:sldId id="275" r:id="rId11"/>
    <p:sldId id="270" r:id="rId12"/>
    <p:sldId id="269" r:id="rId13"/>
    <p:sldId id="267" r:id="rId14"/>
    <p:sldId id="276" r:id="rId15"/>
    <p:sldId id="277" r:id="rId16"/>
    <p:sldId id="274" r:id="rId17"/>
    <p:sldId id="272" r:id="rId18"/>
    <p:sldId id="278" r:id="rId19"/>
    <p:sldId id="273" r:id="rId20"/>
    <p:sldId id="280" r:id="rId21"/>
    <p:sldId id="281" r:id="rId22"/>
    <p:sldId id="279" r:id="rId23"/>
    <p:sldId id="271" r:id="rId24"/>
    <p:sldId id="260" r:id="rId2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400" b="1" noProof="0" dirty="0" smtClean="0"/>
            <a:t>Изучение</a:t>
          </a:r>
          <a:r>
            <a:rPr lang="ru-RU" sz="2400" b="1" baseline="0" noProof="0" dirty="0" smtClean="0"/>
            <a:t> </a:t>
          </a:r>
        </a:p>
        <a:p>
          <a:pPr>
            <a:lnSpc>
              <a:spcPct val="100000"/>
            </a:lnSpc>
            <a:defRPr cap="all"/>
          </a:pPr>
          <a:r>
            <a:rPr lang="ru-RU" sz="2400" b="1" baseline="0" noProof="0" dirty="0" smtClean="0"/>
            <a:t>истории ККВ</a:t>
          </a:r>
          <a:endParaRPr lang="ru-RU" sz="2400" b="1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400" b="1" noProof="0" dirty="0" smtClean="0"/>
            <a:t>ДУХОВНО-нравственное</a:t>
          </a:r>
          <a:endParaRPr lang="ru-RU" sz="2400" b="1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400" b="1" i="0" noProof="0" dirty="0" smtClean="0"/>
            <a:t>Военно-патриотическое</a:t>
          </a:r>
          <a:endParaRPr lang="ru-RU" sz="2400" b="1" i="0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 custScaleX="143685" custScaleY="4444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 custLinFactNeighborX="-48397" custLinFactNeighborY="8577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 custLinFactNeighborX="-93371" custLinFactNeighborY="1225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 custLinFactNeighborX="-59425" custLinFactNeighborY="6739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 custLinFactX="-8907" custLinFactNeighborX="-100000" custLinFactNeighborY="42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КРУГ</a:t>
          </a:r>
          <a:endParaRPr lang="ru-RU" b="1" noProof="0" dirty="0">
            <a:solidFill>
              <a:schemeClr val="bg1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E8D2E69-0173-4BD3-B96A-7A9C5DD12B47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СОВЕТ АТАМАНОВ</a:t>
          </a:r>
          <a:endParaRPr lang="ru-RU" b="1" noProof="0" dirty="0">
            <a:solidFill>
              <a:schemeClr val="bg1"/>
            </a:solidFill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РАБОТА КУРЕНЕЙ</a:t>
          </a:r>
          <a:endParaRPr lang="ru-RU" b="1" noProof="0" dirty="0">
            <a:solidFill>
              <a:schemeClr val="bg1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76D56F19-2708-49DB-8F92-D8AC45F23A9A}">
      <dgm:prSet/>
      <dgm:spPr/>
      <dgm:t>
        <a:bodyPr rtlCol="0"/>
        <a:lstStyle/>
        <a:p>
          <a:pPr rtl="0"/>
          <a:r>
            <a:rPr lang="ru-RU" b="1" noProof="0" dirty="0" smtClean="0">
              <a:solidFill>
                <a:schemeClr val="bg1"/>
              </a:solidFill>
            </a:rPr>
            <a:t>ОТЧЕТНЫЙ </a:t>
          </a:r>
        </a:p>
        <a:p>
          <a:pPr rtl="0"/>
          <a:r>
            <a:rPr lang="ru-RU" b="1" noProof="0" dirty="0" smtClean="0">
              <a:solidFill>
                <a:schemeClr val="bg1"/>
              </a:solidFill>
            </a:rPr>
            <a:t>СБОР</a:t>
          </a:r>
          <a:endParaRPr lang="ru-RU" b="1" noProof="0" dirty="0">
            <a:solidFill>
              <a:schemeClr val="bg1"/>
            </a:solidFill>
          </a:endParaRP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ru-RU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1171499" y="770583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1537124" y="113620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8742" y="3074719"/>
          <a:ext cx="4041140" cy="8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400" b="1" kern="1200" noProof="0" dirty="0" smtClean="0"/>
            <a:t>Изучение</a:t>
          </a:r>
          <a:r>
            <a:rPr lang="ru-RU" sz="2400" b="1" kern="1200" baseline="0" noProof="0" dirty="0" smtClean="0"/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400" b="1" kern="1200" baseline="0" noProof="0" dirty="0" smtClean="0"/>
            <a:t>истории ККВ</a:t>
          </a:r>
          <a:endParaRPr lang="ru-RU" sz="2400" b="1" kern="1200" noProof="0" dirty="0"/>
        </a:p>
      </dsp:txBody>
      <dsp:txXfrm>
        <a:off x="8742" y="3074719"/>
        <a:ext cx="4041140" cy="86616"/>
      </dsp:txXfrm>
    </dsp:sp>
    <dsp:sp modelId="{F7FA26C2-9A7D-456E-A3F1-57C85E3B8944}">
      <dsp:nvSpPr>
        <dsp:cNvPr id="0" name=""/>
        <dsp:cNvSpPr/>
      </dsp:nvSpPr>
      <dsp:spPr>
        <a:xfrm rot="16200000">
          <a:off x="4260196" y="890664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37012" y="1229726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4542070" y="2993515"/>
          <a:ext cx="2812500" cy="19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400" b="1" kern="1200" noProof="0" dirty="0" smtClean="0"/>
            <a:t>ДУХОВНО-нравственное</a:t>
          </a:r>
          <a:endParaRPr lang="ru-RU" sz="2400" b="1" kern="1200" noProof="0" dirty="0"/>
        </a:p>
      </dsp:txBody>
      <dsp:txXfrm>
        <a:off x="4542070" y="2993515"/>
        <a:ext cx="2812500" cy="194888"/>
      </dsp:txXfrm>
    </dsp:sp>
    <dsp:sp modelId="{6E502D37-0C18-4C1D-B5B6-1EE0F7480188}">
      <dsp:nvSpPr>
        <dsp:cNvPr id="0" name=""/>
        <dsp:cNvSpPr/>
      </dsp:nvSpPr>
      <dsp:spPr>
        <a:xfrm rot="16200000">
          <a:off x="7375685" y="859131"/>
          <a:ext cx="1715625" cy="1715625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7688767" y="1151183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846757" y="2993515"/>
          <a:ext cx="2812500" cy="194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400" b="1" i="0" kern="1200" noProof="0" dirty="0" smtClean="0"/>
            <a:t>Военно-патриотическое</a:t>
          </a:r>
          <a:endParaRPr lang="ru-RU" sz="2400" b="1" i="0" kern="1200" noProof="0" dirty="0"/>
        </a:p>
      </dsp:txBody>
      <dsp:txXfrm>
        <a:off x="7846757" y="2993515"/>
        <a:ext cx="2812500" cy="194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1702803" y="766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bg1"/>
              </a:solidFill>
            </a:rPr>
            <a:t>КРУГ</a:t>
          </a:r>
          <a:endParaRPr lang="ru-RU" sz="1600" b="1" kern="1200" noProof="0" dirty="0">
            <a:solidFill>
              <a:schemeClr val="bg1"/>
            </a:solidFill>
          </a:endParaRPr>
        </a:p>
      </dsp:txBody>
      <dsp:txXfrm>
        <a:off x="1747369" y="45332"/>
        <a:ext cx="1315386" cy="823805"/>
      </dsp:txXfrm>
    </dsp:sp>
    <dsp:sp modelId="{C8571390-81D5-4CB3-85C5-E4D11E7CFD6A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221269" y="178757"/>
              </a:moveTo>
              <a:arcTo wR="1508883" hR="1508883" stAng="17890351" swAng="262698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3211686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bg1"/>
              </a:solidFill>
            </a:rPr>
            <a:t>СОВЕТ АТАМАНОВ</a:t>
          </a:r>
          <a:endParaRPr lang="ru-RU" sz="1600" b="1" kern="1200" noProof="0" dirty="0">
            <a:solidFill>
              <a:schemeClr val="bg1"/>
            </a:solidFill>
          </a:endParaRPr>
        </a:p>
      </dsp:txBody>
      <dsp:txXfrm>
        <a:off x="3256252" y="1554215"/>
        <a:ext cx="1315386" cy="823805"/>
      </dsp:txXfrm>
    </dsp:sp>
    <dsp:sp modelId="{48BB7BDC-C048-4E69-ACAB-ECF95ED26C20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2943554" y="1976265"/>
              </a:moveTo>
              <a:arcTo wR="1508883" hR="1508883" stAng="1082664" swAng="262698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1702803" y="3018533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bg1"/>
              </a:solidFill>
            </a:rPr>
            <a:t>РАБОТА КУРЕНЕЙ</a:t>
          </a:r>
          <a:endParaRPr lang="ru-RU" sz="1600" b="1" kern="1200" noProof="0" dirty="0">
            <a:solidFill>
              <a:schemeClr val="bg1"/>
            </a:solidFill>
          </a:endParaRPr>
        </a:p>
      </dsp:txBody>
      <dsp:txXfrm>
        <a:off x="1747369" y="3063099"/>
        <a:ext cx="1315386" cy="823805"/>
      </dsp:txXfrm>
    </dsp:sp>
    <dsp:sp modelId="{C747AAAB-C295-45F8-80B3-C14658BB07BE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96497" y="2839009"/>
              </a:moveTo>
              <a:arcTo wR="1508883" hR="1508883" stAng="7090351" swAng="262698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193919" y="1509649"/>
          <a:ext cx="1404518" cy="912937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bg1"/>
              </a:solidFill>
            </a:rPr>
            <a:t>ОТЧЕТНЫЙ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 smtClean="0">
              <a:solidFill>
                <a:schemeClr val="bg1"/>
              </a:solidFill>
            </a:rPr>
            <a:t>СБОР</a:t>
          </a:r>
          <a:endParaRPr lang="ru-RU" sz="1600" b="1" kern="1200" noProof="0" dirty="0">
            <a:solidFill>
              <a:schemeClr val="bg1"/>
            </a:solidFill>
          </a:endParaRPr>
        </a:p>
      </dsp:txBody>
      <dsp:txXfrm>
        <a:off x="238485" y="1554215"/>
        <a:ext cx="1315386" cy="823805"/>
      </dsp:txXfrm>
    </dsp:sp>
    <dsp:sp modelId="{5ACEEF5B-7780-407E-9A1B-DD9AD3C9D5C6}">
      <dsp:nvSpPr>
        <dsp:cNvPr id="0" name=""/>
        <dsp:cNvSpPr/>
      </dsp:nvSpPr>
      <dsp:spPr>
        <a:xfrm>
          <a:off x="896179" y="457235"/>
          <a:ext cx="3017766" cy="3017766"/>
        </a:xfrm>
        <a:custGeom>
          <a:avLst/>
          <a:gdLst/>
          <a:ahLst/>
          <a:cxnLst/>
          <a:rect l="0" t="0" r="0" b="0"/>
          <a:pathLst>
            <a:path>
              <a:moveTo>
                <a:pt x="74211" y="1041500"/>
              </a:moveTo>
              <a:arcTo wR="1508883" hR="1508883" stAng="11882664" swAng="262698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66C66A4-3E9A-4D48-AE19-59B11A0216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055A39-7BD8-4CB2-9E4E-D5F38D84B2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1ECE-97D8-44F9-9C7A-DB1AC630DFAC}" type="datetime1">
              <a:rPr lang="ru-RU" smtClean="0"/>
              <a:t>07.04.2023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EB401-D353-45E5-8280-0606CCCBE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07E761-7F7A-4D2C-8944-3B49A5CD8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53B4-0D05-421F-85D3-F311BA4EB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58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BA56-40D1-4E05-9DDD-CA1A1A679143}" type="datetime1">
              <a:rPr lang="ru-RU" smtClean="0"/>
              <a:pPr/>
              <a:t>07.04.2023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A3B-8407-4A4E-B5A6-988BD64132E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8982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7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32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41A3B-8407-4A4E-B5A6-988BD64132E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0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 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 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Прямоугольник 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 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Группа 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Прямая соединительная линия 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25A7E61-1BBB-461A-A3DA-7941C5BB961C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AF586D1-CCD2-4008-B9DD-08178F9B3587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47CB108-4600-494C-A02C-F32CCD9AC1AE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F4C9AFD-A4DD-4E73-ADEE-77437DA12583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Прямоугольник 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Прямоугольник 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Прямоугольник 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Группа 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Прямая соединительная линия 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83C615E-E95A-475E-BF17-8B9F578A04B6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6B86C46-81F7-4E08-B84F-71E86E76A374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AE373B3-AD72-488C-8D65-CC2A0D855714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D816314-F397-49E9-A8ED-29B429DE8B7F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AA3BCF6-1B5D-48B1-BC5F-09A4104978DD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Прямоугольник 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9E48EAD-D381-4DD0-8557-975059B0D05D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Прямоугольник 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 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6365492-6A5A-4444-B9B9-CCA334E4126D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93472D9-7988-48D2-AF06-25BECD8DE9FF}" type="datetime1">
              <a:rPr lang="ru-RU" noProof="0" smtClean="0"/>
              <a:t>07.04.2023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 ?><Relationships xmlns="http://schemas.openxmlformats.org/package/2006/relationships"><Relationship Id="rId8" Target="../media/image26.png" Type="http://schemas.openxmlformats.org/officeDocument/2006/relationships/image"/><Relationship Id="rId3" Target="../media/image25.png" Type="http://schemas.openxmlformats.org/officeDocument/2006/relationships/image"/><Relationship Id="rId7" Target="../media/image26.png" Type="http://schemas.openxmlformats.org/officeDocument/2006/relationships/image"/><Relationship Id="rId2" Target="../slideLayouts/slideLayout7.xml" Type="http://schemas.openxmlformats.org/officeDocument/2006/relationships/slideLayout"/><Relationship Id="rId6" Target="../media/image27.jpg" Type="http://schemas.openxmlformats.org/officeDocument/2006/relationships/image"/><Relationship Id="rId5" Target="../media/image25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ntd.ru/document/565475741#65C0I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&#1082;&#1091;&#1097;&#1077;&#1074;7.&#1096;&#1082;&#1086;&#1083;&#1072;&#1082;&#1091;&#1073;&#1072;&#1085;&#1080;.&#1088;&#1092;/?section_id=12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8" name="Прямоугольник 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592" y="1442916"/>
            <a:ext cx="3447756" cy="3252231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>
                <a:solidFill>
                  <a:srgbClr val="FFFFFF"/>
                </a:solidFill>
              </a:rPr>
              <a:t>Реализация 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проекта</a:t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«ВОСПИТАНИЕ НА КАЗАЧЬИХ ТРАДИЦИЯХ»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9592" y="4708186"/>
            <a:ext cx="3447756" cy="1496816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 smtClean="0">
                <a:solidFill>
                  <a:srgbClr val="FFFFFF"/>
                </a:solidFill>
              </a:rPr>
              <a:t>Отчет  по основным направлением деятельности за первое полугодие</a:t>
            </a:r>
          </a:p>
          <a:p>
            <a:pPr rtl="0"/>
            <a:r>
              <a:rPr lang="ru-RU" sz="1400" dirty="0" smtClean="0">
                <a:solidFill>
                  <a:srgbClr val="FFFFFF"/>
                </a:solidFill>
              </a:rPr>
              <a:t>2022-2023 уч.года</a:t>
            </a:r>
            <a:endParaRPr lang="ru-RU" sz="1400" dirty="0">
              <a:solidFill>
                <a:srgbClr val="FFFFFF"/>
              </a:solidFill>
            </a:endParaRPr>
          </a:p>
          <a:p>
            <a:pPr rtl="0"/>
            <a:r>
              <a:rPr lang="ru-RU" sz="1400" dirty="0" smtClean="0">
                <a:solidFill>
                  <a:srgbClr val="FFFFFF"/>
                </a:solidFill>
              </a:rPr>
              <a:t>Ответственный за реализацию направления : Поступаева Е.Н.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77" y="1449439"/>
            <a:ext cx="6570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Казачья образовательная организация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№7 им.Кошевого Ф.А.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.Первомайский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 район</a:t>
            </a: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Январь,2022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казачья школа (сентябрь)                   региональный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казачий класс (октябрь)                     муниципальный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Всекубанский Слет казачьих классов (ноябрь) региональный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творческих проектов  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конкурс-исследование практик социализации «Социальный   навигатор»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турнир   «Дорогами культуры и духовности»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05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915400" y="2286000"/>
            <a:ext cx="3086100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казачий класс»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289786"/>
            <a:ext cx="5368925" cy="3032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1701800"/>
            <a:ext cx="2430780" cy="408940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ноябрь,2022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27300"/>
            <a:ext cx="6372996" cy="37450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3675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962400" cy="48057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декабрь,2022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1455394"/>
            <a:ext cx="6714640" cy="4805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898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lang="ru-RU" smtClean="0">
                <a:latin charset="0" panose="02020603050405020304" pitchFamily="18" typeface="Times New Roman"/>
                <a:cs charset="0" panose="02020603050405020304" pitchFamily="18" typeface="Times New Roman"/>
              </a:rPr>
              <a:t>КАЗАЧЬЙ ДИКТАНТЫ</a:t>
            </a:r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>
            <a:fillRect/>
          </a:stretch>
        </p:blipFill>
        <p:spPr>
          <a:xfrm>
            <a:off x="228599" y="317500"/>
            <a:ext cx="8527826" cy="6328156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r>
              <a:rPr dirty="0" lang="ru-RU" smtClean="0"/>
              <a:t>Участники:</a:t>
            </a:r>
          </a:p>
          <a:p>
            <a:pPr algn="ctr"/>
            <a:r>
              <a:rPr dirty="0" lang="ru-RU" smtClean="0"/>
              <a:t>Школьники</a:t>
            </a:r>
          </a:p>
          <a:p>
            <a:pPr algn="ctr"/>
            <a:r>
              <a:rPr dirty="0" lang="ru-RU" smtClean="0"/>
              <a:t>Учителя</a:t>
            </a:r>
          </a:p>
          <a:p>
            <a:pPr algn="ctr"/>
            <a:r>
              <a:rPr dirty="0" lang="ru-RU" smtClean="0"/>
              <a:t>Родители</a:t>
            </a:r>
          </a:p>
          <a:p>
            <a:pPr algn="ctr"/>
            <a:r>
              <a:rPr dirty="0" lang="ru-RU" smtClean="0"/>
              <a:t>Казаки -наставники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492253734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3700020"/>
            <a:ext cx="4940300" cy="27750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400" y="607392"/>
            <a:ext cx="2959100" cy="164592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ОПК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Олимпиады ПСТГУ</a:t>
            </a:r>
          </a:p>
          <a:p>
            <a:r>
              <a:rPr lang="ru-RU" dirty="0" smtClean="0"/>
              <a:t>ноябрь 2022,январь 2023</a:t>
            </a:r>
          </a:p>
          <a:p>
            <a:r>
              <a:rPr lang="ru-RU" dirty="0" smtClean="0"/>
              <a:t>Муниципальный тур январь 2023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175" y="325087"/>
            <a:ext cx="6156325" cy="42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51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740" y="322638"/>
            <a:ext cx="4479925" cy="6328636"/>
          </a:xfrm>
          <a:prstGeom prst="rect"/>
          <a:noFill/>
        </p:spPr>
      </p:pic>
      <p:pic>
        <p:nvPicPr>
          <p:cNvPr id="2" name="Объект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675" y="752475"/>
            <a:ext cx="3835400" cy="5418138"/>
          </a:xfrm>
          <a:prstGeom prst="rect"/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2" y="271814"/>
            <a:ext cx="4510278" cy="6379460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4425" y="1233136"/>
            <a:ext cx="3835400" cy="5418138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4207993114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652" y="2370836"/>
            <a:ext cx="2717800" cy="1645920"/>
          </a:xfrm>
        </p:spPr>
        <p:txBody>
          <a:bodyPr/>
          <a:lstStyle/>
          <a:p>
            <a:pPr algn="ctr"/>
            <a: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РОЖДЕСТВЕНСКИЙ СПЕКТАКЛЬ</a:t>
            </a:r>
            <a:b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Рисунок 4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" t="14"/>
          <a:stretch>
            <a:fillRect/>
          </a:stretch>
        </p:blipFill>
        <p:spPr>
          <a:xfrm>
            <a:off x="249638" y="685776"/>
            <a:ext cx="6970970" cy="3852187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id="9" name="Текст 8"/>
          <p:cNvSpPr>
            <a:spLocks noGrp="1"/>
          </p:cNvSpPr>
          <p:nvPr>
            <p:ph idx="2" sz="half" type="body"/>
          </p:nvPr>
        </p:nvSpPr>
        <p:spPr>
          <a:xfrm>
            <a:off x="9439148" y="2171700"/>
            <a:ext cx="2432304" cy="3502152"/>
          </a:xfrm>
        </p:spPr>
        <p:txBody>
          <a:bodyPr/>
          <a:lstStyle/>
          <a:p>
            <a:endParaRPr dirty="0" lang="ru-RU" smtClean="0"/>
          </a:p>
          <a:p>
            <a:endParaRPr dirty="0"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3631782"/>
            <a:ext cx="4659621" cy="3027358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185992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Музейно-экскурсионная </a:t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2666999"/>
            <a:ext cx="5245100" cy="3416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57" y="1328394"/>
            <a:ext cx="4868862" cy="4868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359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5" y="1326840"/>
            <a:ext cx="7574714" cy="4553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40111" y="1334814"/>
            <a:ext cx="3636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духовности»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7146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2022-11-28-11-38-26.jpg" id="3076" name="Picture 4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" l="136" r="99" t="63"/>
          <a:stretch/>
        </p:blipFill>
        <p:spPr bwMode="auto">
          <a:xfrm>
            <a:off x="518072" y="2014194"/>
            <a:ext cx="4400769" cy="4255529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PHOTO-2022-11-28-11-38-24.jpg" id="3074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" l="-1735" r="47" t="40"/>
          <a:stretch/>
        </p:blipFill>
        <p:spPr bwMode="auto">
          <a:xfrm>
            <a:off x="4320595" y="2369645"/>
            <a:ext cx="7060391" cy="3900078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mtClean="0" sz="3600">
                <a:latin charset="0" panose="02020603050405020304" pitchFamily="18" typeface="Times New Roman"/>
                <a:cs charset="0" panose="02020603050405020304" pitchFamily="18" typeface="Times New Roman"/>
              </a:rPr>
              <a:t>г.Краснодар,сентябрь,2022</a:t>
            </a:r>
            <a:endParaRPr dirty="0" lang="ru-RU" sz="3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046176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Прямоугольник 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877" y="809244"/>
            <a:ext cx="4025124" cy="5405291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b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  <a:endParaRPr lang="ru-RU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48" y="1130300"/>
            <a:ext cx="6570452" cy="4904740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УКАЗ</a:t>
            </a:r>
            <a:b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ПРЕЗИДЕНТА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РОССИЙСКОЙ ФЕДЕРАЦИИ</a:t>
            </a:r>
            <a:b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444444"/>
                </a:solidFill>
                <a:latin typeface="Arial" panose="020B0604020202020204" pitchFamily="34" charset="0"/>
              </a:rPr>
              <a:t>Об 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утверждении </a:t>
            </a:r>
            <a:endParaRPr lang="ru-RU" b="1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u="sng" dirty="0" smtClean="0">
                <a:solidFill>
                  <a:srgbClr val="3451A0"/>
                </a:solidFill>
                <a:latin typeface="Arial" panose="020B0604020202020204" pitchFamily="34" charset="0"/>
                <a:hlinkClick r:id="rId4"/>
              </a:rPr>
              <a:t>Стратегии </a:t>
            </a:r>
            <a:r>
              <a:rPr lang="ru-RU" b="1" u="sng" dirty="0">
                <a:solidFill>
                  <a:srgbClr val="3451A0"/>
                </a:solidFill>
                <a:latin typeface="Arial" panose="020B0604020202020204" pitchFamily="34" charset="0"/>
                <a:hlinkClick r:id="rId4"/>
              </a:rPr>
              <a:t>государственной политики Российской Федерации в отношении российского казачества на 2021-2030 </a:t>
            </a:r>
            <a:r>
              <a:rPr lang="ru-RU" b="1" u="sng" dirty="0" smtClean="0">
                <a:solidFill>
                  <a:srgbClr val="3451A0"/>
                </a:solidFill>
                <a:latin typeface="Arial" panose="020B0604020202020204" pitchFamily="34" charset="0"/>
                <a:hlinkClick r:id="rId4"/>
              </a:rPr>
              <a:t>годы</a:t>
            </a:r>
            <a:endParaRPr lang="ru-RU" b="1" u="sng" dirty="0" smtClean="0">
              <a:solidFill>
                <a:srgbClr val="3451A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endParaRPr lang="ru-RU" b="1" u="sng" dirty="0">
              <a:solidFill>
                <a:srgbClr val="3451A0"/>
              </a:solidFill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>
                <a:latin typeface="Arial" panose="020B0604020202020204" pitchFamily="34" charset="0"/>
              </a:rPr>
              <a:t>В настоящей Стратегии используются следующие основные понятия:</a:t>
            </a:r>
            <a:br>
              <a:rPr lang="ru-RU" b="1" dirty="0"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 smtClean="0">
                <a:latin typeface="Arial" panose="020B0604020202020204" pitchFamily="34" charset="0"/>
              </a:rPr>
              <a:t>        а</a:t>
            </a:r>
            <a:r>
              <a:rPr lang="ru-RU" b="1" dirty="0">
                <a:latin typeface="Arial" panose="020B0604020202020204" pitchFamily="34" charset="0"/>
              </a:rPr>
              <a:t>) российское казачество - исторически сложившаяся на основе взаимодействия русского народа и других народов России социокультурная общность, сформированная в ходе многовекового служения казаков Российскому государству и обществу;</a:t>
            </a:r>
            <a:br>
              <a:rPr lang="ru-RU" b="1" dirty="0"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b="1" dirty="0">
                <a:latin typeface="Arial" panose="020B0604020202020204" pitchFamily="34" charset="0"/>
              </a:rPr>
              <a:t>б) казаки - представители казачества, в том числе члены казачьих обществ и иных объединений </a:t>
            </a:r>
            <a:r>
              <a:rPr lang="ru-RU" b="1" dirty="0" smtClean="0">
                <a:latin typeface="Arial" panose="020B0604020202020204" pitchFamily="34" charset="0"/>
              </a:rPr>
              <a:t>казаков.</a:t>
            </a:r>
            <a:endParaRPr lang="ru-RU" b="1" dirty="0">
              <a:latin typeface="Arial" panose="020B0604020202020204" pitchFamily="34" charset="0"/>
            </a:endParaRPr>
          </a:p>
          <a:p>
            <a:pPr marL="0" indent="0" algn="ctr" fontAlgn="base">
              <a:buNone/>
            </a:pPr>
            <a:endParaRPr lang="ru-RU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8295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2100" y="838200"/>
            <a:ext cx="2400300" cy="4229100"/>
          </a:xfrm>
        </p:spPr>
        <p:txBody>
          <a:bodyPr/>
          <a:lstStyle/>
          <a:p>
            <a:r>
              <a:rPr dirty="0" lang="ru-RU" smtClean="0"/>
              <a:t/>
            </a:r>
            <a:br>
              <a:rPr dirty="0" lang="ru-RU" smtClean="0"/>
            </a:br>
            <a:r>
              <a:rPr dirty="0" lang="ru-RU"/>
              <a:t/>
            </a:r>
            <a:br>
              <a:rPr dirty="0" lang="ru-RU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/>
              <a:t/>
            </a:r>
            <a:br>
              <a:rPr dirty="0" lang="ru-RU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/>
              <a:t/>
            </a:r>
            <a:br>
              <a:rPr dirty="0" lang="ru-RU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/>
              <a:t/>
            </a:r>
            <a:br>
              <a:rPr dirty="0" lang="ru-RU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 sz="1800"/>
              <a:t>Встречи с представителями власти и общественными деятелями</a:t>
            </a:r>
            <a:endParaRPr dirty="0" lang="ru-RU" sz="1800"/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endParaRPr dirty="0" lang="ru-RU" smtClean="0"/>
          </a:p>
          <a:p>
            <a:r>
              <a:rPr b="1" dirty="0" lang="ru-RU" smtClean="0" sz="1600"/>
              <a:t>Всегда рады гостям!</a:t>
            </a:r>
            <a:endParaRPr b="1" dirty="0" lang="ru-RU" sz="1600"/>
          </a:p>
        </p:txBody>
      </p:sp>
      <p:pic>
        <p:nvPicPr>
          <p:cNvPr id="5" name="Рисунок 4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250027" y="342900"/>
            <a:ext cx="8180743" cy="6070600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208794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Прямоугольник 20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Группа 21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Прямая соединительная линия 22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 24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Прямоугольник 26">
            <a:extLst>
              <a:ext uri="{FF2B5EF4-FFF2-40B4-BE49-F238E27FC236}">
                <a16:creationId xmlns:a16="http://schemas.microsoft.com/office/drawing/2014/main" id="{7BB58C53-AF1A-4577-9FD9-2A6A3DDEA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Прямоугольник 28">
            <a:extLst>
              <a:ext uri="{FF2B5EF4-FFF2-40B4-BE49-F238E27FC236}">
                <a16:creationId xmlns:a16="http://schemas.microsoft.com/office/drawing/2014/main" id="{E5F7F7DE-2DAA-4260-B379-423DEC36F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18833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 smtClean="0"/>
              <a:t>Свяжитесь </a:t>
            </a:r>
            <a:r>
              <a:rPr lang="ru-RU" dirty="0"/>
              <a:t>с </a:t>
            </a:r>
            <a:r>
              <a:rPr lang="ru-RU" dirty="0" smtClean="0"/>
              <a:t>нами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1800" dirty="0">
                <a:hlinkClick r:id="rId4"/>
              </a:rPr>
              <a:t>https://</a:t>
            </a:r>
            <a:r>
              <a:rPr lang="ru-RU" sz="1800" dirty="0">
                <a:hlinkClick r:id="rId4"/>
              </a:rPr>
              <a:t>кущев7.школакубани.рф/?</a:t>
            </a:r>
            <a:r>
              <a:rPr lang="en-US" sz="1800" dirty="0" smtClean="0">
                <a:hlinkClick r:id="rId4"/>
              </a:rPr>
              <a:t>section_id=129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100" y="3974586"/>
            <a:ext cx="9070848" cy="1164677"/>
          </a:xfrm>
        </p:spPr>
        <p:txBody>
          <a:bodyPr vert="horz" lIns="91440" tIns="45720" rIns="91440" bIns="45720" rtlCol="0">
            <a:normAutofit/>
          </a:bodyPr>
          <a:lstStyle/>
          <a:p>
            <a:pPr rtl="0">
              <a:spcBef>
                <a:spcPts val="0"/>
              </a:spcBef>
            </a:pPr>
            <a:r>
              <a:rPr lang="ru-RU" spc="80" dirty="0" smtClean="0"/>
              <a:t>352022,Краснодарский край ,Кущевский район,п.Первомайский,ул.Советская,13</a:t>
            </a:r>
          </a:p>
          <a:p>
            <a:pPr rtl="0">
              <a:spcBef>
                <a:spcPts val="0"/>
              </a:spcBef>
            </a:pPr>
            <a:r>
              <a:rPr lang="ru-RU" spc="80" dirty="0" smtClean="0"/>
              <a:t>Тел.8-9615133948</a:t>
            </a:r>
            <a:endParaRPr lang="ru-RU" spc="80" dirty="0"/>
          </a:p>
        </p:txBody>
      </p:sp>
      <p:sp>
        <p:nvSpPr>
          <p:cNvPr id="31" name="Прямоугольник 30">
            <a:extLst>
              <a:ext uri="{FF2B5EF4-FFF2-40B4-BE49-F238E27FC236}">
                <a16:creationId xmlns:a16="http://schemas.microsoft.com/office/drawing/2014/main" id="{3C0C984F-4779-40F8-A8DC-59DD7615B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7D5430C-DB52-4EA6-8319-C7AC4C171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166ECFA-EC1E-4CD9-A9CC-1EBFE29AB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746FE2E-3188-4CA0-96F7-21A68D1B1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052010" y="3244334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ru-RU" dirty="0"/>
              <a:t>кущев7.школакубани.рф/</a:t>
            </a:r>
          </a:p>
        </p:txBody>
      </p:sp>
    </p:spTree>
    <p:extLst>
      <p:ext uri="{BB962C8B-B14F-4D97-AF65-F5344CB8AC3E}">
        <p14:creationId xmlns:p14="http://schemas.microsoft.com/office/powerpoint/2010/main" val="378290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2" descr="Листья крупным планом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 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 8" descr="Значки Smart 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917609"/>
              </p:ext>
            </p:extLst>
          </p:nvPr>
        </p:nvGraphicFramePr>
        <p:xfrm>
          <a:off x="1066800" y="2103120"/>
          <a:ext cx="106680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Прямоугольник 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Прямоугольник 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877" y="809244"/>
            <a:ext cx="4025124" cy="5405291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b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ДОКУМЕНТЫ</a:t>
            </a:r>
            <a:endParaRPr lang="ru-RU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51" y="802386"/>
            <a:ext cx="6032500" cy="5225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воспитательном плане для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обязательного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проведения у нас предусмотрены часы внеурочной деятельности :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«История и культура кубанского казачества» (1-4 классы), «История и современность кубанского казачества» (5-11 классы), ОПК, Час духовности, Час казачества, «Кубанский фольклор», «Казачьи игры».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2771276"/>
            <a:ext cx="2291804" cy="3055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12" y="2771276"/>
            <a:ext cx="2243933" cy="2991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221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id="{2A4D183E-A455-400F-B558-5EF3C42F6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Прямоугольник 22">
            <a:extLst>
              <a:ext uri="{FF2B5EF4-FFF2-40B4-BE49-F238E27FC236}">
                <a16:creationId xmlns:a16="http://schemas.microsoft.com/office/drawing/2014/main" id="{46EC6A0A-8EDD-4CAD-8301-B0613EFB6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/>
              <a:t>СИСТЕМА ШСУ</a:t>
            </a:r>
            <a:endParaRPr lang="ru-RU" sz="3200" dirty="0"/>
          </a:p>
        </p:txBody>
      </p:sp>
      <p:graphicFrame>
        <p:nvGraphicFramePr>
          <p:cNvPr id="10" name="Объект 2" descr="Smart 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293945"/>
              </p:ext>
            </p:extLst>
          </p:nvPr>
        </p:nvGraphicFramePr>
        <p:xfrm>
          <a:off x="6315075" y="2103438"/>
          <a:ext cx="4810125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09" y="892219"/>
            <a:ext cx="4908532" cy="3681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58209" y="4687073"/>
            <a:ext cx="460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один раз в четверть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присутствие атаманов 1-11 классов, представителей духовенства, казаков-наставников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1438"/>
            <a:ext cx="10020300" cy="14309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в казачата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1" y="1671294"/>
            <a:ext cx="3450835" cy="2588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7" y="2565359"/>
            <a:ext cx="4754562" cy="356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05" y="1292165"/>
            <a:ext cx="4170936" cy="3127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9605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>
            <a:noAutofit/>
          </a:bodyPr>
          <a:lstStyle/>
          <a:p>
            <a:r>
              <a:rPr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Участие в работе </a:t>
            </a:r>
            <a:br>
              <a:rPr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en-US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V C</a:t>
            </a:r>
            <a:r>
              <a:rPr dirty="0" err="1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ъезда</a:t>
            </a:r>
            <a:r>
              <a:rPr dirty="0" lang="ru-RU" smtClean="0" sz="2400">
                <a:latin charset="0" panose="02020603050405020304" pitchFamily="18" typeface="Times New Roman"/>
                <a:cs charset="0" panose="02020603050405020304" pitchFamily="18" typeface="Times New Roman"/>
              </a:rPr>
              <a:t> Союза Казачьей молодежи Кубани</a:t>
            </a:r>
            <a:endParaRPr dirty="0" lang="ru-RU" sz="24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51512"/>
            <a:ext cx="4538133" cy="3403600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9296400" y="3955112"/>
            <a:ext cx="2430780" cy="1836088"/>
          </a:xfrm>
        </p:spPr>
        <p:txBody>
          <a:bodyPr>
            <a:normAutofit/>
          </a:bodyPr>
          <a:lstStyle/>
          <a:p>
            <a: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Ноябрь,2022</a:t>
            </a:r>
          </a:p>
          <a:p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г</a:t>
            </a:r>
            <a: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.Краснодар</a:t>
            </a:r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l="10" t="-6368"/>
          <a:stretch/>
        </p:blipFill>
        <p:spPr>
          <a:xfrm>
            <a:off x="4262222" y="2514600"/>
            <a:ext cx="4284878" cy="3670300"/>
          </a:xfrm>
          <a:prstGeom prst="rect">
            <a:avLst/>
          </a:prstGeom>
          <a:ln cap="sq" w="190500">
            <a:solidFill>
              <a:srgbClr val="C8C6BD"/>
            </a:solidFill>
            <a:prstDash val="solid"/>
            <a:miter lim="800000"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h="152400" prst="hardEdge" w="304800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470857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ПАРАДЫ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806588"/>
            <a:ext cx="4754563" cy="28939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8" y="2449485"/>
            <a:ext cx="4754562" cy="3411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00100" y="4700575"/>
            <a:ext cx="542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1.Школьные (сентябрь, февраль, май)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2.Муниципальные (9 мая)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Краевые (октябрь, апрель)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10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 НАПРАВЛЕНИЕ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71" y="2141194"/>
            <a:ext cx="2951057" cy="3932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46" y="1858287"/>
            <a:ext cx="5513754" cy="4088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282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«Сад Савон»</Template>
  <TotalTime>0</TotalTime>
  <Words>257</Words>
  <Application>Microsoft Office PowerPoint</Application>
  <PresentationFormat>Широкоэкранный</PresentationFormat>
  <Paragraphs>84</Paragraphs>
  <Slides>21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Савон</vt:lpstr>
      <vt:lpstr>Acrobat Document</vt:lpstr>
      <vt:lpstr>Реализация  проекта «ВОСПИТАНИЕ НА КАЗАЧЬИХ ТРАДИЦИЯХ»</vt:lpstr>
      <vt:lpstr>НОРМАТИВНО- ПРАВОВЫЕ ДОКУМЕНТЫ</vt:lpstr>
      <vt:lpstr>ОСНОВНЫЕ НАПРАВЛЕНИЯ</vt:lpstr>
      <vt:lpstr>НОРМАТИВНО- ПРАВОВЫЕ ДОКУМЕНТЫ</vt:lpstr>
      <vt:lpstr>СИСТЕМА ШСУ</vt:lpstr>
      <vt:lpstr>Посвящение в казачата</vt:lpstr>
      <vt:lpstr>Участие в работе  V Cъезда Союза Казачьей молодежи Кубани</vt:lpstr>
      <vt:lpstr>КАЗАЧЬИ ПАРАДЫ</vt:lpstr>
      <vt:lpstr>ВОЕННО-ПАТРИОТИЧЕСКОЕ НАПРАВЛЕНИЕ</vt:lpstr>
      <vt:lpstr>КОНКУРСЫ</vt:lpstr>
      <vt:lpstr>Муниципальный конкурс  «Лучший казачий класс»</vt:lpstr>
      <vt:lpstr>Краевой конкурс  творческих  проектов  декабрь,2022</vt:lpstr>
      <vt:lpstr>КАЗАЧЬЙ ДИКТАНТЫ</vt:lpstr>
      <vt:lpstr>ОЛИМПИАДЫ ОПК</vt:lpstr>
      <vt:lpstr>Презентация PowerPoint</vt:lpstr>
      <vt:lpstr>РОЖДЕСТВЕНСКИЙ СПЕКТАКЛЬ    </vt:lpstr>
      <vt:lpstr>Музейно-экскурсионная  деятельность</vt:lpstr>
      <vt:lpstr>Презентация PowerPoint</vt:lpstr>
      <vt:lpstr>г.Краснодар,сентябрь,2022</vt:lpstr>
      <vt:lpstr>         Встречи с представителями власти и общественными деятелями</vt:lpstr>
      <vt:lpstr>Свяжитесь с нами  https://кущев7.школакубани.рф/?section_id=129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2023-01-24T06:35:03Z</dcterms:created>
  <dcterms:modified xsi:type="dcterms:W3CDTF">2023-04-07T05:15:38Z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1150887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S9.2.0</vt:lpwstr>
  </property>
</Properties>
</file>