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6" r:id="rId2"/>
    <p:sldId id="257" r:id="rId3"/>
    <p:sldId id="261" r:id="rId4"/>
    <p:sldId id="280" r:id="rId5"/>
    <p:sldId id="258" r:id="rId6"/>
    <p:sldId id="259" r:id="rId7"/>
    <p:sldId id="260" r:id="rId8"/>
    <p:sldId id="263" r:id="rId9"/>
    <p:sldId id="278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101"/>
    <a:srgbClr val="680000"/>
    <a:srgbClr val="9A0000"/>
    <a:srgbClr val="8E0000"/>
    <a:srgbClr val="990000"/>
    <a:srgbClr val="4C0000"/>
    <a:srgbClr val="EABD00"/>
    <a:srgbClr val="AF2D05"/>
    <a:srgbClr val="006C3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6" y="-2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A43CC-653E-4DB9-ADFB-2559CB602BDC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C03C5-3C8F-4FA9-A424-12AC7DB52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48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F200">
                <a:alpha val="40000"/>
              </a:srgbClr>
            </a:gs>
            <a:gs pos="45000">
              <a:srgbClr val="FF7A00">
                <a:alpha val="51000"/>
              </a:srgbClr>
            </a:gs>
            <a:gs pos="77000">
              <a:srgbClr val="FF0300">
                <a:alpha val="68000"/>
              </a:srgbClr>
            </a:gs>
            <a:gs pos="87000">
              <a:srgbClr val="C00000">
                <a:alpha val="61000"/>
              </a:srgb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im0-tub-ru.yandex.net/i?id=bde3a99b7e85c0c5990b5e13996ee128&amp;n=13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6409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Средняя общеобразовательная школа № 76 имени 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4 - </a:t>
            </a:r>
            <a:r>
              <a:rPr lang="ru-RU" sz="2400" b="1" dirty="0" err="1">
                <a:solidFill>
                  <a:srgbClr val="C00000"/>
                </a:solidFill>
              </a:rPr>
              <a:t>го</a:t>
            </a:r>
            <a:r>
              <a:rPr lang="ru-RU" sz="2400" b="1" dirty="0">
                <a:solidFill>
                  <a:srgbClr val="C00000"/>
                </a:solidFill>
              </a:rPr>
              <a:t> Гвардейского Кубанского Казачьего Кавалерийского корпуса </a:t>
            </a:r>
          </a:p>
          <a:p>
            <a:endParaRPr lang="ru-RU" dirty="0"/>
          </a:p>
        </p:txBody>
      </p:sp>
      <p:pic>
        <p:nvPicPr>
          <p:cNvPr id="13320" name="Picture 8" descr="http://www.sgpi.ru/userfiles/11(3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12776"/>
            <a:ext cx="3959571" cy="39604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03848" y="3356992"/>
            <a:ext cx="2880320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573016"/>
            <a:ext cx="2016224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2924944"/>
            <a:ext cx="28616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МИП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755" y="5157192"/>
            <a:ext cx="8964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Муниципальная  инновационная площадка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24"/>
    </mc:Choice>
    <mc:Fallback xmlns="">
      <p:transition spd="slow" advTm="2102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xinhuanet.com/politics/19cpcnc/mobile/images/weibo-bg.png"/>
          <p:cNvPicPr>
            <a:picLocks noChangeAspect="1" noChangeArrowheads="1"/>
          </p:cNvPicPr>
          <p:nvPr/>
        </p:nvPicPr>
        <p:blipFill>
          <a:blip r:embed="rId2" cstate="print">
            <a:lum bright="-11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solidFill>
                  <a:srgbClr val="FFFF00"/>
                </a:solidFill>
              </a:rPr>
              <a:t>Сроки реализации проекта: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647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 Black" pitchFamily="34" charset="0"/>
              </a:rPr>
              <a:t>В соответствии с календарно – тематическим планом – </a:t>
            </a:r>
            <a:r>
              <a:rPr lang="ru-RU" sz="2000" b="1" dirty="0" smtClean="0">
                <a:latin typeface="Arial Black" pitchFamily="34" charset="0"/>
              </a:rPr>
              <a:t>март 2020 </a:t>
            </a:r>
            <a:r>
              <a:rPr lang="ru-RU" sz="2000" b="1" dirty="0">
                <a:latin typeface="Arial Black" pitchFamily="34" charset="0"/>
              </a:rPr>
              <a:t>г. – декабрь 2020 г.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solidFill>
                  <a:srgbClr val="FFFF00"/>
                </a:solidFill>
              </a:rPr>
              <a:t>Этапы реализации проекта: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20486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Black" pitchFamily="34" charset="0"/>
              </a:rPr>
              <a:t>I</a:t>
            </a:r>
            <a:r>
              <a:rPr lang="ru-RU" sz="2000" b="1" dirty="0">
                <a:latin typeface="Arial Black" pitchFamily="34" charset="0"/>
              </a:rPr>
              <a:t> этап:     ПОДГОТОВИТЕЛЬНЫЙ – заключение договоров со специалистами </a:t>
            </a:r>
            <a:r>
              <a:rPr lang="ru-RU" sz="2000" b="1" dirty="0" smtClean="0">
                <a:latin typeface="Arial Black" pitchFamily="34" charset="0"/>
              </a:rPr>
              <a:t>(историками и географами ВУЗы</a:t>
            </a:r>
            <a:r>
              <a:rPr lang="ru-RU" sz="2000" b="1" dirty="0">
                <a:latin typeface="Arial Black" pitchFamily="34" charset="0"/>
              </a:rPr>
              <a:t>, </a:t>
            </a:r>
            <a:r>
              <a:rPr lang="ru-RU" sz="2000" b="1" dirty="0" err="1">
                <a:latin typeface="Arial Black" pitchFamily="34" charset="0"/>
              </a:rPr>
              <a:t>СУЗы</a:t>
            </a:r>
            <a:r>
              <a:rPr lang="ru-RU" sz="2000" b="1" dirty="0">
                <a:latin typeface="Arial Black" pitchFamily="34" charset="0"/>
              </a:rPr>
              <a:t>)</a:t>
            </a:r>
          </a:p>
          <a:p>
            <a:r>
              <a:rPr lang="ru-RU" sz="2000" b="1" dirty="0">
                <a:latin typeface="Arial Black" pitchFamily="34" charset="0"/>
              </a:rPr>
              <a:t> </a:t>
            </a:r>
            <a:r>
              <a:rPr lang="ru-RU" sz="2000" b="1" dirty="0" smtClean="0">
                <a:latin typeface="Arial Black" pitchFamily="34" charset="0"/>
              </a:rPr>
              <a:t>(март 2020года </a:t>
            </a:r>
            <a:r>
              <a:rPr lang="ru-RU" sz="2000" b="1" dirty="0">
                <a:latin typeface="Arial Black" pitchFamily="34" charset="0"/>
              </a:rPr>
              <a:t>– </a:t>
            </a:r>
            <a:r>
              <a:rPr lang="ru-RU" sz="2000" b="1" dirty="0" smtClean="0">
                <a:latin typeface="Arial Black" pitchFamily="34" charset="0"/>
              </a:rPr>
              <a:t>декабрь2020 </a:t>
            </a:r>
            <a:r>
              <a:rPr lang="ru-RU" sz="2000" b="1" dirty="0">
                <a:latin typeface="Arial Black" pitchFamily="34" charset="0"/>
              </a:rPr>
              <a:t>года);</a:t>
            </a:r>
          </a:p>
          <a:p>
            <a:r>
              <a:rPr lang="en-US" sz="2000" b="1" dirty="0">
                <a:latin typeface="Arial Black" pitchFamily="34" charset="0"/>
              </a:rPr>
              <a:t>II</a:t>
            </a:r>
            <a:r>
              <a:rPr lang="ru-RU" sz="2000" b="1" dirty="0">
                <a:latin typeface="Arial Black" pitchFamily="34" charset="0"/>
              </a:rPr>
              <a:t> этап:    ОСНОВНОЙ </a:t>
            </a:r>
            <a:r>
              <a:rPr lang="ru-RU" sz="2000" b="1" dirty="0" smtClean="0">
                <a:latin typeface="Arial Black" pitchFamily="34" charset="0"/>
              </a:rPr>
              <a:t>– </a:t>
            </a:r>
            <a:r>
              <a:rPr lang="ru-RU" sz="2000" b="1" dirty="0">
                <a:latin typeface="Arial Black" pitchFamily="34" charset="0"/>
              </a:rPr>
              <a:t>обеспечение юридической основы  </a:t>
            </a:r>
          </a:p>
          <a:p>
            <a:r>
              <a:rPr lang="ru-RU" sz="2000" b="1" dirty="0">
                <a:latin typeface="Arial Black" pitchFamily="34" charset="0"/>
              </a:rPr>
              <a:t>март 2020 года – сентябрь 2020 года;</a:t>
            </a:r>
          </a:p>
          <a:p>
            <a:r>
              <a:rPr lang="en-US" sz="2000" b="1" dirty="0">
                <a:latin typeface="Arial Black" pitchFamily="34" charset="0"/>
              </a:rPr>
              <a:t>III </a:t>
            </a:r>
            <a:r>
              <a:rPr lang="ru-RU" sz="2000" b="1" dirty="0">
                <a:latin typeface="Arial Black" pitchFamily="34" charset="0"/>
              </a:rPr>
              <a:t>этап:   ЗАКЛЮЧИТЕЛЬНЫЙ, ИТОГОВЫЙ – внутренний аудит корректировка</a:t>
            </a:r>
          </a:p>
          <a:p>
            <a:r>
              <a:rPr lang="ru-RU" sz="2000" b="1" dirty="0">
                <a:latin typeface="Arial Black" pitchFamily="34" charset="0"/>
              </a:rPr>
              <a:t>(сентябрь 2020 года – декабрь 2020 года).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293096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u="sng" dirty="0">
              <a:solidFill>
                <a:srgbClr val="FFFF00"/>
              </a:solidFill>
            </a:endParaRPr>
          </a:p>
          <a:p>
            <a:endParaRPr lang="ru-RU" sz="2800" b="1" i="1" u="sng" dirty="0">
              <a:solidFill>
                <a:srgbClr val="FFFF00"/>
              </a:solidFill>
            </a:endParaRPr>
          </a:p>
          <a:p>
            <a:r>
              <a:rPr lang="ru-RU" sz="2800" b="1" i="1" u="sng" dirty="0">
                <a:solidFill>
                  <a:srgbClr val="FFFF00"/>
                </a:solidFill>
              </a:rPr>
              <a:t>Участники проекта: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0131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atin typeface="Arial Black" pitchFamily="34" charset="0"/>
            </a:endParaRPr>
          </a:p>
          <a:p>
            <a:endParaRPr lang="ru-RU" sz="2000" b="1" dirty="0">
              <a:latin typeface="Arial Black" pitchFamily="34" charset="0"/>
            </a:endParaRPr>
          </a:p>
          <a:p>
            <a:r>
              <a:rPr lang="ru-RU" sz="2000" b="1" dirty="0">
                <a:latin typeface="Arial Black" pitchFamily="34" charset="0"/>
              </a:rPr>
              <a:t>Специалисты, учащиеся 9- 11 классов школ, Вузов, </a:t>
            </a:r>
            <a:r>
              <a:rPr lang="ru-RU" sz="2000" b="1" dirty="0" err="1">
                <a:latin typeface="Arial Black" pitchFamily="34" charset="0"/>
              </a:rPr>
              <a:t>Сузов</a:t>
            </a:r>
            <a:r>
              <a:rPr lang="ru-RU" sz="2000" b="1" dirty="0">
                <a:latin typeface="Arial Black" pitchFamily="34" charset="0"/>
              </a:rPr>
              <a:t> Краснодарского края, общественные организации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6"/>
    </mc:Choice>
    <mc:Fallback xmlns="">
      <p:transition spd="slow" advTm="1567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im0-tub-ru.yandex.net/i?id=3b16070db900094a1f544138e6966546&amp;n=13"/>
          <p:cNvPicPr>
            <a:picLocks noChangeAspect="1" noChangeArrowheads="1"/>
          </p:cNvPicPr>
          <p:nvPr/>
        </p:nvPicPr>
        <p:blipFill>
          <a:blip r:embed="rId2" cstate="print">
            <a:lum bright="32000" contrast="-35000"/>
          </a:blip>
          <a:srcRect/>
          <a:stretch>
            <a:fillRect/>
          </a:stretch>
        </p:blipFill>
        <p:spPr bwMode="auto">
          <a:xfrm>
            <a:off x="0" y="0"/>
            <a:ext cx="915114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solidFill>
                  <a:srgbClr val="C00000"/>
                </a:solidFill>
              </a:rPr>
              <a:t>Тема проекта: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766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cap="all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История Боевого  </a:t>
            </a:r>
            <a:r>
              <a:rPr lang="ru-RU" sz="1800" b="1" cap="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пути героев кубанцев на основе анализа архивных </a:t>
            </a:r>
            <a:r>
              <a:rPr lang="ru-RU" sz="1800" b="1" cap="all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данных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53139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solidFill>
                  <a:srgbClr val="C00000"/>
                </a:solidFill>
              </a:rPr>
              <a:t>Авторы проекта: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286256"/>
            <a:ext cx="4860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Научный руководитель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кандидат экономических наук,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учитель истории, обществознания и </a:t>
            </a:r>
            <a:r>
              <a:rPr lang="ru-RU" sz="2000" b="1" dirty="0" err="1">
                <a:solidFill>
                  <a:schemeClr val="bg1"/>
                </a:solidFill>
              </a:rPr>
              <a:t>кубановедения</a:t>
            </a:r>
            <a:r>
              <a:rPr lang="ru-RU" sz="2000" b="1" dirty="0">
                <a:solidFill>
                  <a:schemeClr val="bg1"/>
                </a:solidFill>
              </a:rPr>
              <a:t> МБОУ СОШ №76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3968" y="4286256"/>
            <a:ext cx="507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AF2D05"/>
                </a:solidFill>
              </a:rPr>
              <a:t>Харченко Сергей Владимирович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3076351"/>
            <a:ext cx="3059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Ученик 9 «в» </a:t>
            </a:r>
            <a:r>
              <a:rPr lang="ru-RU" sz="2000" b="1" dirty="0">
                <a:solidFill>
                  <a:schemeClr val="bg1"/>
                </a:solidFill>
              </a:rPr>
              <a:t>класса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МБОУ СОШ №76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7904" y="3024213"/>
            <a:ext cx="543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>
                <a:solidFill>
                  <a:srgbClr val="AF2D05"/>
                </a:solidFill>
              </a:rPr>
              <a:t>Петросян Микаел Андраникович</a:t>
            </a:r>
            <a:endParaRPr lang="ru-RU" sz="2400" b="1" i="1" dirty="0">
              <a:solidFill>
                <a:srgbClr val="AF2D0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28"/>
    </mc:Choice>
    <mc:Fallback xmlns="">
      <p:transition spd="slow" advTm="208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xinhuanet.com/politics/19cpcnc/mobile/images/weibo-bg.png"/>
          <p:cNvPicPr>
            <a:picLocks noChangeAspect="1" noChangeArrowheads="1"/>
          </p:cNvPicPr>
          <p:nvPr/>
        </p:nvPicPr>
        <p:blipFill>
          <a:blip r:embed="rId2" cstate="print">
            <a:lum bright="-11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Цели и задачи проекта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2656"/>
            <a:ext cx="320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FF00"/>
                </a:solidFill>
              </a:rPr>
              <a:t>Цели: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9436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/>
              <a:t>Открыть недостаточно освещённый отступательный  казаков 17 КК</a:t>
            </a:r>
            <a:endParaRPr lang="ru-RU" sz="3200" b="1" cap="all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501008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FF00"/>
                </a:solidFill>
              </a:rPr>
              <a:t>Задачи: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99567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cap="all"/>
              <a:t>Доказать, что часть 17 КК перешла Кубань левее Краснодара</a:t>
            </a:r>
          </a:p>
          <a:p>
            <a:pPr marL="342900" indent="-342900">
              <a:buAutoNum type="arabicPeriod"/>
            </a:pPr>
            <a:r>
              <a:rPr lang="ru-RU" sz="3200" b="1" cap="all"/>
              <a:t>Исследовать и Анализировать имеющуюся информацию, чтобы добавить некоторые изменения в историю</a:t>
            </a:r>
            <a:endParaRPr lang="ru-RU" sz="3200" b="1" cap="al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13"/>
    </mc:Choice>
    <mc:Fallback xmlns="">
      <p:transition spd="slow" advTm="2201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60CE4EB7-95E1-E247-B443-61A918B44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42233"/>
            <a:ext cx="8072469" cy="54630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EA3E2D-D56F-8E4D-BA96-182BFD7A9BA1}"/>
              </a:ext>
            </a:extLst>
          </p:cNvPr>
          <p:cNvSpPr txBox="1"/>
          <p:nvPr/>
        </p:nvSpPr>
        <p:spPr>
          <a:xfrm>
            <a:off x="1524000" y="587727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Рис. 6 Боевой путь </a:t>
            </a:r>
            <a:r>
              <a:rPr lang="ru-RU" dirty="0" smtClean="0">
                <a:solidFill>
                  <a:schemeClr val="bg1"/>
                </a:solidFill>
              </a:rPr>
              <a:t>1942 </a:t>
            </a:r>
            <a:r>
              <a:rPr lang="ru-RU" dirty="0">
                <a:solidFill>
                  <a:schemeClr val="bg1"/>
                </a:solidFill>
              </a:rPr>
              <a:t>и 1944 года</a:t>
            </a:r>
          </a:p>
        </p:txBody>
      </p:sp>
    </p:spTree>
    <p:extLst>
      <p:ext uri="{BB962C8B-B14F-4D97-AF65-F5344CB8AC3E}">
        <p14:creationId xmlns:p14="http://schemas.microsoft.com/office/powerpoint/2010/main" val="265706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0"/>
    </mc:Choice>
    <mc:Fallback xmlns="">
      <p:transition spd="slow" advTm="1032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C4292DF-9878-3D4C-8923-02173AB65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90" y="1600200"/>
            <a:ext cx="3663820" cy="4708525"/>
          </a:xfrm>
          <a:prstGeom prst="rect">
            <a:avLst/>
          </a:prstGeom>
        </p:spPr>
      </p:pic>
      <p:pic>
        <p:nvPicPr>
          <p:cNvPr id="15364" name="Picture 4" descr="https://im0-tub-ru.yandex.net/i?id=9e7eac6ed34683400e40d9b3a371da5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1141" cy="6858000"/>
          </a:xfrm>
          <a:prstGeom prst="rect">
            <a:avLst/>
          </a:prstGeom>
          <a:noFill/>
        </p:spPr>
      </p:pic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8C9CDBBE-04BD-774D-99C3-9CD0DCCBD2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81" y="635805"/>
            <a:ext cx="3162300" cy="406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D2116C5-A804-E742-BA51-8279391AC5E1}"/>
              </a:ext>
            </a:extLst>
          </p:cNvPr>
          <p:cNvSpPr txBox="1"/>
          <p:nvPr/>
        </p:nvSpPr>
        <p:spPr>
          <a:xfrm>
            <a:off x="2186924" y="4864502"/>
            <a:ext cx="681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>
                <a:solidFill>
                  <a:schemeClr val="bg1"/>
                </a:solidFill>
              </a:rPr>
              <a:t>Рис. 2 Генерал-лейтенант Н. Кириченко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92"/>
    </mc:Choice>
    <mc:Fallback xmlns="">
      <p:transition spd="slow" advTm="257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EFF56B75-A54B-6D4D-8B36-158A82570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31962"/>
            <a:ext cx="3352800" cy="4445000"/>
          </a:xfrm>
          <a:prstGeom prst="rect">
            <a:avLst/>
          </a:prstGeom>
        </p:spPr>
      </p:pic>
      <p:pic>
        <p:nvPicPr>
          <p:cNvPr id="16388" name="Picture 4" descr="https://cdn.moypolk.ru/static/resize/w800/soldiers/photo/2016/08/12/d6d9e0749e0e84ba0e3e13b71e8b8d92.jpg"/>
          <p:cNvPicPr>
            <a:picLocks noChangeAspect="1" noChangeArrowheads="1"/>
          </p:cNvPicPr>
          <p:nvPr/>
        </p:nvPicPr>
        <p:blipFill>
          <a:blip r:embed="rId3" cstate="print">
            <a:lum bright="-4000" contrast="57000"/>
          </a:blip>
          <a:srcRect/>
          <a:stretch>
            <a:fillRect/>
          </a:stretch>
        </p:blipFill>
        <p:spPr bwMode="auto">
          <a:xfrm>
            <a:off x="0" y="-62830"/>
            <a:ext cx="9144000" cy="6920830"/>
          </a:xfrm>
          <a:prstGeom prst="rect">
            <a:avLst/>
          </a:prstGeom>
          <a:noFill/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C140C54F-3E96-F442-AC48-0D338B0BE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97" y="502240"/>
            <a:ext cx="3010303" cy="42050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05BA13E-92A6-8E4D-B356-0DEEB6AF16D9}"/>
              </a:ext>
            </a:extLst>
          </p:cNvPr>
          <p:cNvSpPr txBox="1"/>
          <p:nvPr/>
        </p:nvSpPr>
        <p:spPr>
          <a:xfrm>
            <a:off x="2080835" y="4934896"/>
            <a:ext cx="612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>
                <a:solidFill>
                  <a:schemeClr val="bg1"/>
                </a:solidFill>
              </a:rPr>
              <a:t>Рис. 3 Генерал-майор М. Малеев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59"/>
    </mc:Choice>
    <mc:Fallback xmlns="">
      <p:transition spd="slow" advTm="3155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1F5029AC-37E3-2545-B787-9849FDA8D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87" y="1635211"/>
            <a:ext cx="6646025" cy="4638502"/>
          </a:xfrm>
          <a:prstGeom prst="rect">
            <a:avLst/>
          </a:prstGeom>
        </p:spPr>
      </p:pic>
      <p:pic>
        <p:nvPicPr>
          <p:cNvPr id="17410" name="Picture 2" descr="https://avatars.mds.yandex.net/get-pdb/1880804/a6e8701d-ed90-49c2-a783-c7731fe801aa/s1200"/>
          <p:cNvPicPr>
            <a:picLocks noChangeAspect="1" noChangeArrowheads="1"/>
          </p:cNvPicPr>
          <p:nvPr/>
        </p:nvPicPr>
        <p:blipFill>
          <a:blip r:embed="rId3" cstate="print">
            <a:lum bright="16000" contrast="47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9">
            <a:extLst>
              <a:ext uri="{FF2B5EF4-FFF2-40B4-BE49-F238E27FC236}">
                <a16:creationId xmlns="" xmlns:a16="http://schemas.microsoft.com/office/drawing/2014/main" id="{BC670A56-F5F7-7742-8FD5-EE4EC82C71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7"/>
            <a:ext cx="7268654" cy="50730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22F00A9-66EA-5C41-BC5A-4ACDBEB27EE1}"/>
              </a:ext>
            </a:extLst>
          </p:cNvPr>
          <p:cNvSpPr txBox="1"/>
          <p:nvPr/>
        </p:nvSpPr>
        <p:spPr>
          <a:xfrm>
            <a:off x="1403648" y="5445224"/>
            <a:ext cx="582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>
                <a:solidFill>
                  <a:schemeClr val="bg1"/>
                </a:solidFill>
              </a:rPr>
              <a:t>Рис. 4 Схема боёв под Кущёвской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9"/>
    </mc:Choice>
    <mc:Fallback xmlns="">
      <p:transition spd="slow" advTm="4114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xinhuanet.com/politics/19cpcnc/mobile/images/weibo-bg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0793D61-FD08-F345-AD43-E4ABFD82739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38" y="548641"/>
            <a:ext cx="3500543" cy="4709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AA2435-6744-5C44-823E-874B04A6151C}"/>
              </a:ext>
            </a:extLst>
          </p:cNvPr>
          <p:cNvSpPr txBox="1"/>
          <p:nvPr/>
        </p:nvSpPr>
        <p:spPr>
          <a:xfrm>
            <a:off x="1606967" y="5531805"/>
            <a:ext cx="54250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Рис. 1</a:t>
            </a:r>
            <a:r>
              <a:rPr lang="ru-RU" sz="1400">
                <a:solidFill>
                  <a:schemeClr val="bg1"/>
                </a:solidFill>
              </a:rPr>
              <a:t> </a:t>
            </a:r>
            <a:r>
              <a:rPr lang="ru-RU" sz="1800">
                <a:effectLst/>
              </a:rPr>
              <a:t> </a:t>
            </a:r>
            <a:r>
              <a:rPr lang="ru-RU" sz="1800">
                <a:solidFill>
                  <a:schemeClr val="bg1"/>
                </a:solidFill>
                <a:effectLst/>
              </a:rPr>
              <a:t>Архивная справка, свидетельствующая о том, что Министерством обороны РФ создан Интернет-портал «Память народа» и «Подвиг народа»</a:t>
            </a:r>
            <a:endParaRPr lang="ru-RU" sz="1400">
              <a:solidFill>
                <a:schemeClr val="bg1"/>
              </a:solidFill>
              <a:effectLst/>
            </a:endParaRPr>
          </a:p>
          <a:p>
            <a:pPr algn="l"/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13"/>
    </mc:Choice>
    <mc:Fallback xmlns="">
      <p:transition spd="slow" advTm="2681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7E22B253-1286-CA4D-9280-911221473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9324"/>
            <a:ext cx="7084444" cy="53447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EF2DF1-1A13-1040-8B65-950FE2AEC1BB}"/>
              </a:ext>
            </a:extLst>
          </p:cNvPr>
          <p:cNvSpPr txBox="1"/>
          <p:nvPr/>
        </p:nvSpPr>
        <p:spPr>
          <a:xfrm>
            <a:off x="1835696" y="5574097"/>
            <a:ext cx="515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Рис. 5 </a:t>
            </a:r>
            <a:r>
              <a:rPr lang="ru-RU" dirty="0" smtClean="0">
                <a:solidFill>
                  <a:schemeClr val="bg1"/>
                </a:solidFill>
              </a:rPr>
              <a:t>Боевые </a:t>
            </a:r>
            <a:r>
              <a:rPr lang="ru-RU" dirty="0" err="1" smtClean="0">
                <a:solidFill>
                  <a:schemeClr val="bg1"/>
                </a:solidFill>
              </a:rPr>
              <a:t>дейстывия</a:t>
            </a:r>
            <a:r>
              <a:rPr lang="ru-RU" dirty="0" smtClean="0">
                <a:solidFill>
                  <a:schemeClr val="bg1"/>
                </a:solidFill>
              </a:rPr>
              <a:t> на Кавказе в </a:t>
            </a:r>
            <a:r>
              <a:rPr lang="ru-RU" dirty="0">
                <a:solidFill>
                  <a:schemeClr val="bg1"/>
                </a:solidFill>
              </a:rPr>
              <a:t>1942 год</a:t>
            </a:r>
          </a:p>
        </p:txBody>
      </p:sp>
    </p:spTree>
    <p:extLst>
      <p:ext uri="{BB962C8B-B14F-4D97-AF65-F5344CB8AC3E}">
        <p14:creationId xmlns:p14="http://schemas.microsoft.com/office/powerpoint/2010/main" val="52865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04"/>
    </mc:Choice>
    <mc:Fallback xmlns="">
      <p:transition spd="slow" advTm="28304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1923</TotalTime>
  <Words>276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ь</vt:lpstr>
      <vt:lpstr>Презентация PowerPoint</vt:lpstr>
      <vt:lpstr>Презентация PowerPoint</vt:lpstr>
      <vt:lpstr>Презентация PowerPoint</vt:lpstr>
      <vt:lpstr>Презентация PowerPoint</vt:lpstr>
      <vt:lpstr>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чайковская</dc:creator>
  <cp:lastModifiedBy>Иванникова</cp:lastModifiedBy>
  <cp:revision>54</cp:revision>
  <dcterms:created xsi:type="dcterms:W3CDTF">2019-10-06T10:58:25Z</dcterms:created>
  <dcterms:modified xsi:type="dcterms:W3CDTF">2020-03-12T04:58:41Z</dcterms:modified>
</cp:coreProperties>
</file>