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4" r:id="rId3"/>
    <p:sldId id="257" r:id="rId4"/>
    <p:sldId id="262" r:id="rId5"/>
    <p:sldId id="269" r:id="rId6"/>
    <p:sldId id="265" r:id="rId7"/>
    <p:sldId id="266" r:id="rId8"/>
    <p:sldId id="271" r:id="rId9"/>
    <p:sldId id="270" r:id="rId10"/>
    <p:sldId id="259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77" autoAdjust="0"/>
  </p:normalViewPr>
  <p:slideViewPr>
    <p:cSldViewPr>
      <p:cViewPr varScale="1">
        <p:scale>
          <a:sx n="88" d="100"/>
          <a:sy n="8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E5EEF-2107-4BC3-8FB6-AFCBB45ED22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9BBE1-735C-469C-8B11-E6912FBE3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9BBE1-735C-469C-8B11-E6912FBE32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7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543800" cy="1524000"/>
          </a:xfrm>
        </p:spPr>
        <p:txBody>
          <a:bodyPr/>
          <a:lstStyle/>
          <a:p>
            <a:r>
              <a:rPr lang="ru-RU" sz="6600" dirty="0" smtClean="0"/>
              <a:t>СШМ «ПАЗЛ» 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3200" dirty="0" smtClean="0"/>
              <a:t>служба школьной медиации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68580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МАОУ СОШ №76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www.you-kid.ru/web/upload/images/4911/400207400889_495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92145" cy="28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018" y="1287924"/>
            <a:ext cx="698477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Вам нет необходимости посещать школу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Участие и  Ваше, и ребенка в  медиации – добровольное дело, Вы можете в любое время уйти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 Нет огласки, репутация  ребенка в детском коллективе, его самооценка не страдают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Вся информация остается конфиденциальной, никуда не </a:t>
            </a:r>
            <a:r>
              <a:rPr lang="ru-RU" altLang="ru-RU" dirty="0" smtClean="0"/>
              <a:t>сообщается</a:t>
            </a:r>
            <a:endParaRPr lang="ru-RU" altLang="ru-RU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Медиатор не принимает ничью сторону, вы равноправны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Медиатор не осуждает ни Вашего ребенка, ни Ваш стиль воспитания,  не принуждает мириться, </a:t>
            </a:r>
            <a:r>
              <a:rPr lang="ru-RU" altLang="ru-RU" b="1" dirty="0"/>
              <a:t>помогает сторонам понять друг друга и договориться</a:t>
            </a:r>
            <a:r>
              <a:rPr lang="ru-RU" altLang="ru-RU" dirty="0"/>
              <a:t>, как возместить нанесенный вред и избежать повторения ситуации в будущем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После медиации дети не испытывают желания отомстить, каждый сохранил достоинство и чувствует себя  уверенно и в безопасности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Риск повторения ситуации минимален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Вы не тратите время, моральные силы, финансы на длительнее разбирательства и судебные тяжбы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/>
              <a:t>Что важно </a:t>
            </a:r>
            <a:r>
              <a:rPr lang="ru-RU" altLang="ru-RU" sz="2800" b="1" u="sng" dirty="0"/>
              <a:t>для родителя </a:t>
            </a:r>
            <a:r>
              <a:rPr lang="ru-RU" altLang="ru-RU" sz="2800" b="1" dirty="0"/>
              <a:t>…</a:t>
            </a:r>
            <a:endParaRPr lang="ru-RU" sz="2800" dirty="0"/>
          </a:p>
        </p:txBody>
      </p:sp>
      <p:sp>
        <p:nvSpPr>
          <p:cNvPr id="5" name="AutoShape 4" descr="https://crimeavideo.ru/upload/iblock/4cd/2358267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thumbs.dreamstime.com/b/%D1%80%D0%B0%D0%B2%D0%BD%D0%BE%D0%B2%D0%B5-%D0%B8%D0%BA%D0%B8%D0%B5-%D1%8E-%D0%B8-%D0%B5-%D0%BE-82065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545432" cy="1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6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Плюсы школьной службы медиации: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Разрешение конфликтов мирным путем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Защита прав детей, педагогов и родителей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Улучшение психологического климата школы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Обучение медиативному подходу, который может применяться в частной жизни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Профориентация (профессия «медиатор» входит в список перспективных профессий будущего; сайт: career.ru)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/>
              <a:t>Работа в службе примирения является волонтерской </a:t>
            </a:r>
            <a:r>
              <a:rPr lang="ru-RU" b="1" dirty="0" smtClean="0"/>
              <a:t>деятельностью</a:t>
            </a:r>
            <a:endParaRPr lang="ru-RU" dirty="0"/>
          </a:p>
        </p:txBody>
      </p:sp>
      <p:sp>
        <p:nvSpPr>
          <p:cNvPr id="4" name="AutoShape 2" descr="https://ds05.infourok.ru/uploads/ex/0b21/00175028-c38e89d8/hello_html_m2971ba7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1905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580" y="184482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Ждем Вас и Ваших детей в </a:t>
            </a:r>
            <a:r>
              <a:rPr lang="ru-RU" sz="2400" dirty="0" smtClean="0"/>
              <a:t>нашей СШМ «ПАЗЛ»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5892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СШМ МАОУ </a:t>
            </a:r>
            <a:r>
              <a:rPr lang="ru-RU" sz="2400" dirty="0" smtClean="0"/>
              <a:t>СОШ №76                              2022 год</a:t>
            </a:r>
            <a:endParaRPr lang="ru-RU" sz="2400" dirty="0"/>
          </a:p>
        </p:txBody>
      </p:sp>
      <p:pic>
        <p:nvPicPr>
          <p:cNvPr id="11266" name="Picture 2" descr="https://cdn.pixabay.com/photo/2015/11/03/09/26/puzzle-1020398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10" y="2492896"/>
            <a:ext cx="2650940" cy="26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знать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-Конфликты-неизбежность пребывание в обществе</a:t>
            </a:r>
          </a:p>
          <a:p>
            <a:r>
              <a:rPr lang="ru-RU" dirty="0" smtClean="0"/>
              <a:t>-Конфликты-кризис, который даёт толчок к развитию</a:t>
            </a:r>
          </a:p>
          <a:p>
            <a:r>
              <a:rPr lang="ru-RU" dirty="0" smtClean="0"/>
              <a:t>-Конфликты –это столкновение разных мнений и суждений которые возникают на почве какого либо разногласия</a:t>
            </a:r>
          </a:p>
          <a:p>
            <a:r>
              <a:rPr lang="ru-RU" dirty="0" smtClean="0"/>
              <a:t>-Конфликты это разногласия и противоречия, во время которых мы испытываем ко второй стороне порой крайне неприятные эмоции</a:t>
            </a:r>
          </a:p>
          <a:p>
            <a:r>
              <a:rPr lang="ru-RU" dirty="0" smtClean="0"/>
              <a:t>-Конфликты можно остановить или решить конструктивно(</a:t>
            </a:r>
            <a:r>
              <a:rPr lang="ru-RU" dirty="0" err="1" smtClean="0"/>
              <a:t>безболезненно,с</a:t>
            </a:r>
            <a:r>
              <a:rPr lang="ru-RU" dirty="0" smtClean="0"/>
              <a:t> получением наилучшего результата)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098" name="Picture 2" descr="https://avatars.mds.yandex.net/get-zen_doc/1591100/pub_5dc02fa33642b600ad12c482_5dc037073d873600afe34d4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70848"/>
            <a:ext cx="2718906" cy="18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060425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Медиация, которая проводится в урегулировании школьных конфликтов:</a:t>
            </a:r>
          </a:p>
          <a:p>
            <a:endParaRPr lang="ru-RU" dirty="0"/>
          </a:p>
          <a:p>
            <a:r>
              <a:rPr lang="ru-RU" dirty="0"/>
              <a:t>Ученик-Ученик </a:t>
            </a:r>
            <a:r>
              <a:rPr lang="ru-RU" dirty="0" smtClean="0"/>
              <a:t>                           Учитель-Учитель</a:t>
            </a:r>
          </a:p>
          <a:p>
            <a:r>
              <a:rPr lang="ru-RU" dirty="0" smtClean="0"/>
              <a:t>Ученик-Учитель                           Учитель- Администрация</a:t>
            </a:r>
          </a:p>
          <a:p>
            <a:r>
              <a:rPr lang="ru-RU" dirty="0"/>
              <a:t>Ученик-Родитель</a:t>
            </a:r>
            <a:r>
              <a:rPr lang="ru-RU" dirty="0" smtClean="0"/>
              <a:t>                          Учитель-Родитель   </a:t>
            </a:r>
          </a:p>
          <a:p>
            <a:r>
              <a:rPr lang="ru-RU" dirty="0" smtClean="0"/>
              <a:t>     </a:t>
            </a:r>
          </a:p>
          <a:p>
            <a:r>
              <a:rPr lang="ru-RU" dirty="0" smtClean="0"/>
              <a:t>Родитель-Родитель      </a:t>
            </a:r>
          </a:p>
          <a:p>
            <a:r>
              <a:rPr lang="ru-RU" dirty="0" smtClean="0"/>
              <a:t>Родитель-Администрация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Отдельно может быть  </a:t>
            </a:r>
            <a:r>
              <a:rPr lang="ru-RU" dirty="0" err="1"/>
              <a:t>буллинг</a:t>
            </a:r>
            <a:r>
              <a:rPr lang="ru-RU" dirty="0"/>
              <a:t> или </a:t>
            </a:r>
            <a:r>
              <a:rPr lang="ru-RU" dirty="0" err="1"/>
              <a:t>троллинг</a:t>
            </a:r>
            <a:r>
              <a:rPr lang="ru-RU" dirty="0"/>
              <a:t>, но это не совсем конфликт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5172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Участники школьных конфликтов </a:t>
            </a:r>
          </a:p>
        </p:txBody>
      </p:sp>
      <p:pic>
        <p:nvPicPr>
          <p:cNvPr id="5124" name="Picture 4" descr="http://petertrad.ru/wp-content/uploads/2019/07/11111111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843808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Медиация</a:t>
            </a:r>
            <a:r>
              <a:rPr lang="ru-RU" dirty="0" smtClean="0"/>
              <a:t>- это </a:t>
            </a:r>
            <a:r>
              <a:rPr lang="ru-RU" dirty="0"/>
              <a:t>переговоры с целью урегулирования конфликтных ,</a:t>
            </a:r>
            <a:r>
              <a:rPr lang="ru-RU" dirty="0" err="1"/>
              <a:t>спорных,сложных</a:t>
            </a:r>
            <a:r>
              <a:rPr lang="ru-RU" dirty="0"/>
              <a:t> ситуаций в интересах каждого с участием нейтрального третьего </a:t>
            </a:r>
            <a:r>
              <a:rPr lang="ru-RU" dirty="0" smtClean="0"/>
              <a:t>лица(медиатора).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Медиация</a:t>
            </a:r>
            <a:r>
              <a:rPr lang="ru-RU" dirty="0" smtClean="0"/>
              <a:t>-это быстрое и эффективное разрешение конфликта(спора) с помощью медиатора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Медиатор</a:t>
            </a:r>
            <a:r>
              <a:rPr lang="ru-RU" dirty="0" smtClean="0"/>
              <a:t> – это нейтральная, беспристрастная, независима третья сторона, способствующая конфликтующим в поиске </a:t>
            </a:r>
            <a:r>
              <a:rPr lang="ru-RU" dirty="0" err="1" smtClean="0"/>
              <a:t>взаимоудовлетворяющего</a:t>
            </a:r>
            <a:r>
              <a:rPr lang="ru-RU" dirty="0" smtClean="0"/>
              <a:t> решения и достижению договорённости о будущих отношениях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Служба </a:t>
            </a:r>
            <a:r>
              <a:rPr lang="ru-RU" b="1" dirty="0"/>
              <a:t>школьной медиации</a:t>
            </a:r>
            <a:r>
              <a:rPr lang="ru-RU" dirty="0"/>
              <a:t> </a:t>
            </a:r>
            <a:r>
              <a:rPr lang="ru-RU" dirty="0" smtClean="0"/>
              <a:t>– это команда </a:t>
            </a:r>
            <a:r>
              <a:rPr lang="ru-RU" dirty="0"/>
              <a:t>медиаторов( специалистов прошедших  курс подготовки по медиации,) и волонтёров медиаторов,( педагогов, учеников, родителей) которая способствует разрешению споров и предотвращению конфликтных ситуаций между участниками образовательного процесса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3568" y="522920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Медиация и </a:t>
            </a: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медиатор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55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886" y="213285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Цель медиации-содействовать способности и готовности участников спора разрешить свои противоречия </a:t>
            </a:r>
            <a:r>
              <a:rPr lang="ru-RU" dirty="0" smtClean="0"/>
              <a:t>самостоятельно, на </a:t>
            </a:r>
            <a:r>
              <a:rPr lang="ru-RU" dirty="0"/>
              <a:t>основе взаимного согласия к обоюдной пользе.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Также целью и условиями является возможность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-СЛУШАТЬ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-СЛЫШАТЬ          --- проявляя взаимное </a:t>
            </a:r>
            <a:r>
              <a:rPr lang="ru-RU" dirty="0" smtClean="0"/>
              <a:t>уважения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-ГОВОРИТЬ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34886" y="115212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Цель</a:t>
            </a:r>
          </a:p>
        </p:txBody>
      </p:sp>
      <p:pic>
        <p:nvPicPr>
          <p:cNvPr id="6146" name="Picture 2" descr="https://www.psychologos.ru/images/articles/showcases/49brm9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79"/>
            <a:ext cx="2884934" cy="19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5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ПРИНЦИПЫ ПРОВЕДЕНИЯ МЕДИАЦИИ</a:t>
            </a:r>
          </a:p>
          <a:p>
            <a:r>
              <a:rPr lang="ru-RU" dirty="0" smtClean="0"/>
              <a:t>1.Принцип добровольности</a:t>
            </a:r>
          </a:p>
          <a:p>
            <a:endParaRPr lang="ru-RU" dirty="0"/>
          </a:p>
          <a:p>
            <a:r>
              <a:rPr lang="ru-RU" dirty="0" smtClean="0"/>
              <a:t>2.Принцип конфиденциальности.</a:t>
            </a:r>
          </a:p>
          <a:p>
            <a:endParaRPr lang="ru-RU" dirty="0"/>
          </a:p>
          <a:p>
            <a:r>
              <a:rPr lang="ru-RU" dirty="0" smtClean="0"/>
              <a:t>3.Принцип сотрудничества</a:t>
            </a:r>
          </a:p>
          <a:p>
            <a:endParaRPr lang="ru-RU" dirty="0"/>
          </a:p>
          <a:p>
            <a:r>
              <a:rPr lang="ru-RU" dirty="0" smtClean="0"/>
              <a:t>4.Принцип равенства и равноправия сторон</a:t>
            </a:r>
          </a:p>
          <a:p>
            <a:endParaRPr lang="ru-RU" dirty="0"/>
          </a:p>
          <a:p>
            <a:r>
              <a:rPr lang="ru-RU" dirty="0" smtClean="0"/>
              <a:t>5.Принцип нейтральности и независимости медиатора</a:t>
            </a:r>
          </a:p>
          <a:p>
            <a:endParaRPr lang="ru-RU" dirty="0"/>
          </a:p>
          <a:p>
            <a:r>
              <a:rPr lang="ru-RU" dirty="0" smtClean="0"/>
              <a:t>6.Принцип взаимного уважения и принятия</a:t>
            </a:r>
          </a:p>
          <a:p>
            <a:endParaRPr lang="ru-RU" dirty="0"/>
          </a:p>
          <a:p>
            <a:r>
              <a:rPr lang="ru-RU" dirty="0" smtClean="0"/>
              <a:t>7.Принцип прозрачности и открытости.</a:t>
            </a:r>
          </a:p>
          <a:p>
            <a:endParaRPr lang="ru-RU" dirty="0"/>
          </a:p>
          <a:p>
            <a:r>
              <a:rPr lang="ru-RU" dirty="0" smtClean="0"/>
              <a:t>8.Принцип ответственности за принятия решений.</a:t>
            </a:r>
          </a:p>
          <a:p>
            <a:endParaRPr lang="ru-RU" dirty="0"/>
          </a:p>
        </p:txBody>
      </p:sp>
      <p:pic>
        <p:nvPicPr>
          <p:cNvPr id="2052" name="Picture 4" descr="https://avatars.mds.yandex.net/get-zen_doc/1779726/pub_5e3e70f3d877b06d53367e3a_5e3e7c687c380d285fd2c465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72" y="4005064"/>
            <a:ext cx="2267744" cy="19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78" y="4223238"/>
            <a:ext cx="2684609" cy="1864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052733"/>
            <a:ext cx="6760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Виды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нашей деятельности 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СШМ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352" y="1679497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-примирительная беседы</a:t>
            </a:r>
          </a:p>
          <a:p>
            <a:r>
              <a:rPr lang="ru-RU" dirty="0" smtClean="0"/>
              <a:t>-процедура медиации</a:t>
            </a:r>
          </a:p>
          <a:p>
            <a:r>
              <a:rPr lang="ru-RU" dirty="0" smtClean="0"/>
              <a:t>-медиативная процедура </a:t>
            </a:r>
          </a:p>
          <a:p>
            <a:r>
              <a:rPr lang="ru-RU" dirty="0" smtClean="0"/>
              <a:t>-круг сообществ(программа направленная на работу с предупреждением конфликтов в классе) </a:t>
            </a:r>
          </a:p>
          <a:p>
            <a:r>
              <a:rPr lang="ru-RU" dirty="0" smtClean="0"/>
              <a:t>-школьная восстановительная конференция (процедура, которая направленна на устранения вреда нанесённого отношениям в рамках школьного сообщества или в случае антиобщественного поведения)</a:t>
            </a:r>
          </a:p>
          <a:p>
            <a:r>
              <a:rPr lang="ru-RU" dirty="0" smtClean="0"/>
              <a:t>-работа «группы равных» (группа детей волонтёров, которая объединена  для обучения медиации и медиативному подходу)</a:t>
            </a:r>
          </a:p>
          <a:p>
            <a:r>
              <a:rPr lang="ru-RU" dirty="0" smtClean="0"/>
              <a:t>-проведения презентаций СШМ по классам </a:t>
            </a:r>
          </a:p>
        </p:txBody>
      </p:sp>
      <p:pic>
        <p:nvPicPr>
          <p:cNvPr id="1026" name="Picture 2" descr="https://classroom.prosto-matematika.ru/images/classroom/class_id_58/page_id_271/material_id6464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592" y="-3631625"/>
            <a:ext cx="20182658" cy="176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44824"/>
            <a:ext cx="6480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Детской проблеме поможет </a:t>
            </a:r>
            <a:r>
              <a:rPr lang="ru-RU" altLang="ru-RU" b="1" dirty="0"/>
              <a:t>специально обучившийся человек</a:t>
            </a:r>
            <a:r>
              <a:rPr lang="ru-RU" altLang="ru-RU" dirty="0"/>
              <a:t> (медиатор), только по желанию и с согласия ребенка;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Дети, опасающиеся огласки (позора, насмешек), получают помощь медиатора строго </a:t>
            </a:r>
            <a:r>
              <a:rPr lang="ru-RU" altLang="ru-RU" b="1" dirty="0"/>
              <a:t>конфиденциально;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600" b="1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Ребенка, обратившегося к медиатору,  </a:t>
            </a:r>
            <a:r>
              <a:rPr lang="ru-RU" altLang="ru-RU" b="1" dirty="0"/>
              <a:t>не поставят на учет</a:t>
            </a:r>
            <a:r>
              <a:rPr lang="ru-RU" altLang="ru-RU" dirty="0"/>
              <a:t>, только помогут;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Медиатор не будет и не вправе </a:t>
            </a:r>
            <a:r>
              <a:rPr lang="ru-RU" altLang="ru-RU" b="1" dirty="0"/>
              <a:t>ни </a:t>
            </a:r>
            <a:r>
              <a:rPr lang="ru-RU" altLang="ru-RU" dirty="0"/>
              <a:t>обвинять, </a:t>
            </a:r>
            <a:r>
              <a:rPr lang="ru-RU" altLang="ru-RU" b="1" dirty="0"/>
              <a:t>ни </a:t>
            </a:r>
            <a:r>
              <a:rPr lang="ru-RU" altLang="ru-RU" dirty="0"/>
              <a:t>осуждать, </a:t>
            </a:r>
            <a:r>
              <a:rPr lang="ru-RU" altLang="ru-RU" b="1" dirty="0"/>
              <a:t>ни</a:t>
            </a:r>
            <a:r>
              <a:rPr lang="ru-RU" altLang="ru-RU" dirty="0"/>
              <a:t> наказывать, </a:t>
            </a:r>
            <a:r>
              <a:rPr lang="ru-RU" altLang="ru-RU" b="1" dirty="0"/>
              <a:t>ни</a:t>
            </a:r>
            <a:r>
              <a:rPr lang="ru-RU" altLang="ru-RU" dirty="0"/>
              <a:t> заставлять примириться;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Дети с помощью медиатора научатся договариваться, цивилизованно самостоятельно </a:t>
            </a:r>
            <a:r>
              <a:rPr lang="ru-RU" altLang="ru-RU" b="1" dirty="0"/>
              <a:t>защищать себя и свои права</a:t>
            </a:r>
            <a:r>
              <a:rPr lang="ru-RU" altLang="ru-RU" dirty="0"/>
              <a:t> даже в конфликте со взрослым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267" y="62068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/>
              <a:t>Что даст медиация школьникам…</a:t>
            </a:r>
            <a:endParaRPr lang="ru-RU" sz="3200" dirty="0"/>
          </a:p>
        </p:txBody>
      </p:sp>
      <p:pic>
        <p:nvPicPr>
          <p:cNvPr id="7170" name="Picture 2" descr="https://i.ytimg.com/vi/BaUzNjP78WE/maxre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3429" r="41161"/>
          <a:stretch/>
        </p:blipFill>
        <p:spPr bwMode="auto">
          <a:xfrm>
            <a:off x="6979028" y="3987693"/>
            <a:ext cx="1678925" cy="20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97022"/>
            <a:ext cx="720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Проблема решается быстро (чаще за 1 беседу), не усугубляется, ребенок не страдает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Ребенок вправе в любое время прервать беседу и уйти (или обратиться к директору и т.д.)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Нет огласки, репутация ребенка в детском коллективе, его самооценка не страдают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Медиатор не принимает ничью сторону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/>
              <a:t>Медиатор не устраивает разбирательств, наказаний, не осуждает, не принуждает мириться, не навязывает решение, </a:t>
            </a:r>
            <a:r>
              <a:rPr lang="ru-RU" altLang="ru-RU" b="1" dirty="0"/>
              <a:t>помогает понять друг друга и договориться</a:t>
            </a:r>
            <a:r>
              <a:rPr lang="ru-RU" altLang="ru-RU" dirty="0"/>
              <a:t>, как возместить нанесенный вред и избежать повторения ситуации в будущем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b="1" dirty="0"/>
              <a:t>После медиации дети не испытывают желания отомстить, каждый сохранил достоинство и чувствует себя  уверенно и в безопасности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877" y="8367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/>
              <a:t>Что важно  </a:t>
            </a:r>
            <a:r>
              <a:rPr lang="ru-RU" altLang="ru-RU" sz="2400" b="1" u="sng" dirty="0"/>
              <a:t>для ребенка</a:t>
            </a:r>
            <a:r>
              <a:rPr lang="ru-RU" altLang="ru-RU" sz="2400" b="1" dirty="0"/>
              <a:t> …</a:t>
            </a:r>
            <a:endParaRPr lang="ru-RU" sz="2400" dirty="0"/>
          </a:p>
        </p:txBody>
      </p:sp>
      <p:pic>
        <p:nvPicPr>
          <p:cNvPr id="4" name="Picture 2" descr="https://miodatos.com/wp-content/uploads/2016/10/istock_000005758296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2033596" cy="16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242</TotalTime>
  <Words>748</Words>
  <Application>Microsoft Office PowerPoint</Application>
  <PresentationFormat>Экран (4:3)</PresentationFormat>
  <Paragraphs>95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СШМ «ПАЗЛ»  служба школьной медиации </vt:lpstr>
      <vt:lpstr>Что нужно знать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СШМ «ПАЗЛ»</dc:title>
  <dc:creator>Ольга</dc:creator>
  <cp:lastModifiedBy>HP</cp:lastModifiedBy>
  <cp:revision>26</cp:revision>
  <cp:lastPrinted>2022-04-04T17:50:33Z</cp:lastPrinted>
  <dcterms:created xsi:type="dcterms:W3CDTF">2022-04-03T14:13:25Z</dcterms:created>
  <dcterms:modified xsi:type="dcterms:W3CDTF">2022-09-06T20:59:54Z</dcterms:modified>
</cp:coreProperties>
</file>