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0" r:id="rId3"/>
    <p:sldId id="347" r:id="rId4"/>
    <p:sldId id="341" r:id="rId5"/>
    <p:sldId id="348" r:id="rId6"/>
    <p:sldId id="321" r:id="rId7"/>
    <p:sldId id="354" r:id="rId8"/>
    <p:sldId id="352" r:id="rId9"/>
    <p:sldId id="360" r:id="rId10"/>
    <p:sldId id="362" r:id="rId11"/>
    <p:sldId id="363" r:id="rId12"/>
    <p:sldId id="364" r:id="rId13"/>
    <p:sldId id="365" r:id="rId14"/>
    <p:sldId id="355" r:id="rId15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7D43"/>
    <a:srgbClr val="990000"/>
    <a:srgbClr val="E43B06"/>
    <a:srgbClr val="AF2D05"/>
    <a:srgbClr val="006C31"/>
    <a:srgbClr val="C424B9"/>
    <a:srgbClr val="05B9E3"/>
    <a:srgbClr val="FF0101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32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A3C71E-0480-4D33-892C-DD983BCAA187}" type="doc">
      <dgm:prSet loTypeId="urn:microsoft.com/office/officeart/2005/8/layout/target3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539A33-CF3C-4F48-980C-6B62A0255824}">
      <dgm:prSet/>
      <dgm:spPr/>
      <dgm:t>
        <a:bodyPr/>
        <a:lstStyle/>
        <a:p>
          <a:pPr rtl="0"/>
          <a:r>
            <a:rPr lang="ru-RU" dirty="0" smtClean="0"/>
            <a:t>- создать банк данных педагогов-наставников по героико-патриотическому воспитанию;</a:t>
          </a:r>
          <a:endParaRPr lang="ru-RU" dirty="0"/>
        </a:p>
      </dgm:t>
    </dgm:pt>
    <dgm:pt modelId="{18A19569-4396-4E53-B72D-AA4E4B1FCF2E}" type="parTrans" cxnId="{5468E0EE-8389-498F-A456-5AE39271B9F2}">
      <dgm:prSet/>
      <dgm:spPr/>
      <dgm:t>
        <a:bodyPr/>
        <a:lstStyle/>
        <a:p>
          <a:endParaRPr lang="ru-RU"/>
        </a:p>
      </dgm:t>
    </dgm:pt>
    <dgm:pt modelId="{57C57CFD-A4F2-4455-B13B-E5C9E060C1C2}" type="sibTrans" cxnId="{5468E0EE-8389-498F-A456-5AE39271B9F2}">
      <dgm:prSet/>
      <dgm:spPr/>
      <dgm:t>
        <a:bodyPr/>
        <a:lstStyle/>
        <a:p>
          <a:endParaRPr lang="ru-RU"/>
        </a:p>
      </dgm:t>
    </dgm:pt>
    <dgm:pt modelId="{39AA281E-04E8-40A8-BD7A-E8C010EA98E5}">
      <dgm:prSet/>
      <dgm:spPr/>
      <dgm:t>
        <a:bodyPr/>
        <a:lstStyle/>
        <a:p>
          <a:pPr rtl="0"/>
          <a:r>
            <a:rPr lang="ru-RU" dirty="0" smtClean="0"/>
            <a:t>- разработать цикл виртуальных экскурсий о героях Великой Отечественной войны, патриотах Отечества;</a:t>
          </a:r>
          <a:endParaRPr lang="ru-RU" dirty="0"/>
        </a:p>
      </dgm:t>
    </dgm:pt>
    <dgm:pt modelId="{A38C7E7B-5D18-4D4A-95FF-13D58DF16B88}" type="parTrans" cxnId="{2621E677-6E7F-4330-869A-565E0D36D64B}">
      <dgm:prSet/>
      <dgm:spPr/>
      <dgm:t>
        <a:bodyPr/>
        <a:lstStyle/>
        <a:p>
          <a:endParaRPr lang="ru-RU"/>
        </a:p>
      </dgm:t>
    </dgm:pt>
    <dgm:pt modelId="{6BFE2C42-3821-4AE1-AFA4-EAC61B55FC25}" type="sibTrans" cxnId="{2621E677-6E7F-4330-869A-565E0D36D64B}">
      <dgm:prSet/>
      <dgm:spPr/>
      <dgm:t>
        <a:bodyPr/>
        <a:lstStyle/>
        <a:p>
          <a:endParaRPr lang="ru-RU"/>
        </a:p>
      </dgm:t>
    </dgm:pt>
    <dgm:pt modelId="{A7DDE743-FCBC-4B8F-9F46-669FD39B0713}">
      <dgm:prSet/>
      <dgm:spPr/>
      <dgm:t>
        <a:bodyPr/>
        <a:lstStyle/>
        <a:p>
          <a:pPr rtl="0"/>
          <a:r>
            <a:rPr lang="ru-RU" dirty="0" smtClean="0"/>
            <a:t>- позволит осуществить эффективный  обмен опытом, уникальными компетенциями участников сети;</a:t>
          </a:r>
          <a:endParaRPr lang="ru-RU" dirty="0"/>
        </a:p>
      </dgm:t>
    </dgm:pt>
    <dgm:pt modelId="{19AF42CC-43A6-4C1A-A12F-772D42437E58}" type="parTrans" cxnId="{34D35704-7646-4308-811B-3144B89D39F4}">
      <dgm:prSet/>
      <dgm:spPr/>
      <dgm:t>
        <a:bodyPr/>
        <a:lstStyle/>
        <a:p>
          <a:endParaRPr lang="ru-RU"/>
        </a:p>
      </dgm:t>
    </dgm:pt>
    <dgm:pt modelId="{0C93A80C-B053-4C76-89F4-F106B0C94063}" type="sibTrans" cxnId="{34D35704-7646-4308-811B-3144B89D39F4}">
      <dgm:prSet/>
      <dgm:spPr/>
      <dgm:t>
        <a:bodyPr/>
        <a:lstStyle/>
        <a:p>
          <a:endParaRPr lang="ru-RU"/>
        </a:p>
      </dgm:t>
    </dgm:pt>
    <dgm:pt modelId="{23C67469-ED7E-4491-9372-15ED1A1FAE38}">
      <dgm:prSet/>
      <dgm:spPr/>
      <dgm:t>
        <a:bodyPr/>
        <a:lstStyle/>
        <a:p>
          <a:pPr rtl="0"/>
          <a:r>
            <a:rPr lang="ru-RU" dirty="0" smtClean="0"/>
            <a:t>- разработать методические пособия.</a:t>
          </a:r>
          <a:endParaRPr lang="ru-RU" dirty="0"/>
        </a:p>
      </dgm:t>
    </dgm:pt>
    <dgm:pt modelId="{C81C380E-B433-4EEF-98E8-AF10C9B06506}" type="parTrans" cxnId="{915672A5-23AC-4BEA-AEEF-07F330ADC7D3}">
      <dgm:prSet/>
      <dgm:spPr/>
      <dgm:t>
        <a:bodyPr/>
        <a:lstStyle/>
        <a:p>
          <a:endParaRPr lang="ru-RU"/>
        </a:p>
      </dgm:t>
    </dgm:pt>
    <dgm:pt modelId="{76055AE9-B471-4374-8650-1E5FD7071562}" type="sibTrans" cxnId="{915672A5-23AC-4BEA-AEEF-07F330ADC7D3}">
      <dgm:prSet/>
      <dgm:spPr/>
      <dgm:t>
        <a:bodyPr/>
        <a:lstStyle/>
        <a:p>
          <a:endParaRPr lang="ru-RU"/>
        </a:p>
      </dgm:t>
    </dgm:pt>
    <dgm:pt modelId="{80BBE7E0-F1DE-4C87-BC27-2AF09B2F7266}" type="pres">
      <dgm:prSet presAssocID="{95A3C71E-0480-4D33-892C-DD983BCAA18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B4BE6F-F3E4-404E-B11A-DE84B8945610}" type="pres">
      <dgm:prSet presAssocID="{23539A33-CF3C-4F48-980C-6B62A0255824}" presName="circle1" presStyleLbl="node1" presStyleIdx="0" presStyleCnt="4"/>
      <dgm:spPr/>
    </dgm:pt>
    <dgm:pt modelId="{1C31178C-6391-4453-91C5-8B68722A1FAA}" type="pres">
      <dgm:prSet presAssocID="{23539A33-CF3C-4F48-980C-6B62A0255824}" presName="space" presStyleCnt="0"/>
      <dgm:spPr/>
    </dgm:pt>
    <dgm:pt modelId="{9A94F74B-A322-4DA7-9CA6-FF1706F8FCD0}" type="pres">
      <dgm:prSet presAssocID="{23539A33-CF3C-4F48-980C-6B62A0255824}" presName="rect1" presStyleLbl="alignAcc1" presStyleIdx="0" presStyleCnt="4"/>
      <dgm:spPr/>
      <dgm:t>
        <a:bodyPr/>
        <a:lstStyle/>
        <a:p>
          <a:endParaRPr lang="ru-RU"/>
        </a:p>
      </dgm:t>
    </dgm:pt>
    <dgm:pt modelId="{33323E64-E3BA-40AF-B959-AD695A4BD020}" type="pres">
      <dgm:prSet presAssocID="{39AA281E-04E8-40A8-BD7A-E8C010EA98E5}" presName="vertSpace2" presStyleLbl="node1" presStyleIdx="0" presStyleCnt="4"/>
      <dgm:spPr/>
    </dgm:pt>
    <dgm:pt modelId="{3504C3AD-6389-4E73-B20C-D22B54A116BA}" type="pres">
      <dgm:prSet presAssocID="{39AA281E-04E8-40A8-BD7A-E8C010EA98E5}" presName="circle2" presStyleLbl="node1" presStyleIdx="1" presStyleCnt="4"/>
      <dgm:spPr/>
    </dgm:pt>
    <dgm:pt modelId="{928F21AB-DAC1-4983-933E-91E48D3B702A}" type="pres">
      <dgm:prSet presAssocID="{39AA281E-04E8-40A8-BD7A-E8C010EA98E5}" presName="rect2" presStyleLbl="alignAcc1" presStyleIdx="1" presStyleCnt="4"/>
      <dgm:spPr/>
      <dgm:t>
        <a:bodyPr/>
        <a:lstStyle/>
        <a:p>
          <a:endParaRPr lang="ru-RU"/>
        </a:p>
      </dgm:t>
    </dgm:pt>
    <dgm:pt modelId="{3377EFD2-B1BA-4D26-8CB3-2F4AFC32432B}" type="pres">
      <dgm:prSet presAssocID="{A7DDE743-FCBC-4B8F-9F46-669FD39B0713}" presName="vertSpace3" presStyleLbl="node1" presStyleIdx="1" presStyleCnt="4"/>
      <dgm:spPr/>
    </dgm:pt>
    <dgm:pt modelId="{B7075C6B-63EE-4A7E-B1A3-4907AE8819AA}" type="pres">
      <dgm:prSet presAssocID="{A7DDE743-FCBC-4B8F-9F46-669FD39B0713}" presName="circle3" presStyleLbl="node1" presStyleIdx="2" presStyleCnt="4"/>
      <dgm:spPr/>
    </dgm:pt>
    <dgm:pt modelId="{1D2162C0-35D0-4C2A-97DD-50ADC821713E}" type="pres">
      <dgm:prSet presAssocID="{A7DDE743-FCBC-4B8F-9F46-669FD39B0713}" presName="rect3" presStyleLbl="alignAcc1" presStyleIdx="2" presStyleCnt="4"/>
      <dgm:spPr/>
      <dgm:t>
        <a:bodyPr/>
        <a:lstStyle/>
        <a:p>
          <a:endParaRPr lang="ru-RU"/>
        </a:p>
      </dgm:t>
    </dgm:pt>
    <dgm:pt modelId="{459DCBB9-DEB9-4A35-AF4C-BCE83F5E3150}" type="pres">
      <dgm:prSet presAssocID="{23C67469-ED7E-4491-9372-15ED1A1FAE38}" presName="vertSpace4" presStyleLbl="node1" presStyleIdx="2" presStyleCnt="4"/>
      <dgm:spPr/>
    </dgm:pt>
    <dgm:pt modelId="{84634655-7CBB-49FA-AE4E-C643B303F9E4}" type="pres">
      <dgm:prSet presAssocID="{23C67469-ED7E-4491-9372-15ED1A1FAE38}" presName="circle4" presStyleLbl="node1" presStyleIdx="3" presStyleCnt="4"/>
      <dgm:spPr/>
    </dgm:pt>
    <dgm:pt modelId="{984BD455-8E35-48AB-83B4-A96E7228BB1A}" type="pres">
      <dgm:prSet presAssocID="{23C67469-ED7E-4491-9372-15ED1A1FAE38}" presName="rect4" presStyleLbl="alignAcc1" presStyleIdx="3" presStyleCnt="4"/>
      <dgm:spPr/>
      <dgm:t>
        <a:bodyPr/>
        <a:lstStyle/>
        <a:p>
          <a:endParaRPr lang="ru-RU"/>
        </a:p>
      </dgm:t>
    </dgm:pt>
    <dgm:pt modelId="{2FE6F82A-4DBB-49DE-9524-C9AC8474B9D5}" type="pres">
      <dgm:prSet presAssocID="{23539A33-CF3C-4F48-980C-6B62A0255824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B8BA0-F0C2-4F20-9B7C-09DC48FE9A60}" type="pres">
      <dgm:prSet presAssocID="{39AA281E-04E8-40A8-BD7A-E8C010EA98E5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2A6C7-F8EE-4173-AEF0-DC5F3CE0647B}" type="pres">
      <dgm:prSet presAssocID="{A7DDE743-FCBC-4B8F-9F46-669FD39B0713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CE3C1-821E-477D-9E00-6569118B1A68}" type="pres">
      <dgm:prSet presAssocID="{23C67469-ED7E-4491-9372-15ED1A1FAE38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68E0EE-8389-498F-A456-5AE39271B9F2}" srcId="{95A3C71E-0480-4D33-892C-DD983BCAA187}" destId="{23539A33-CF3C-4F48-980C-6B62A0255824}" srcOrd="0" destOrd="0" parTransId="{18A19569-4396-4E53-B72D-AA4E4B1FCF2E}" sibTransId="{57C57CFD-A4F2-4455-B13B-E5C9E060C1C2}"/>
    <dgm:cxn modelId="{0CF90C54-F7A4-4F7E-8DA3-9C923E5D05FC}" type="presOf" srcId="{39AA281E-04E8-40A8-BD7A-E8C010EA98E5}" destId="{928F21AB-DAC1-4983-933E-91E48D3B702A}" srcOrd="0" destOrd="0" presId="urn:microsoft.com/office/officeart/2005/8/layout/target3"/>
    <dgm:cxn modelId="{1E72F53C-446B-437D-BEBC-8141BB8B8438}" type="presOf" srcId="{A7DDE743-FCBC-4B8F-9F46-669FD39B0713}" destId="{1D2162C0-35D0-4C2A-97DD-50ADC821713E}" srcOrd="0" destOrd="0" presId="urn:microsoft.com/office/officeart/2005/8/layout/target3"/>
    <dgm:cxn modelId="{90DA9E4F-D723-46DE-B776-848458E18844}" type="presOf" srcId="{23C67469-ED7E-4491-9372-15ED1A1FAE38}" destId="{042CE3C1-821E-477D-9E00-6569118B1A68}" srcOrd="1" destOrd="0" presId="urn:microsoft.com/office/officeart/2005/8/layout/target3"/>
    <dgm:cxn modelId="{CB93A770-3D11-4659-AD2A-66617C0C6B72}" type="presOf" srcId="{39AA281E-04E8-40A8-BD7A-E8C010EA98E5}" destId="{9D3B8BA0-F0C2-4F20-9B7C-09DC48FE9A60}" srcOrd="1" destOrd="0" presId="urn:microsoft.com/office/officeart/2005/8/layout/target3"/>
    <dgm:cxn modelId="{642973C2-2608-4C0B-A2CC-08F0AB949635}" type="presOf" srcId="{A7DDE743-FCBC-4B8F-9F46-669FD39B0713}" destId="{EB12A6C7-F8EE-4173-AEF0-DC5F3CE0647B}" srcOrd="1" destOrd="0" presId="urn:microsoft.com/office/officeart/2005/8/layout/target3"/>
    <dgm:cxn modelId="{34D35704-7646-4308-811B-3144B89D39F4}" srcId="{95A3C71E-0480-4D33-892C-DD983BCAA187}" destId="{A7DDE743-FCBC-4B8F-9F46-669FD39B0713}" srcOrd="2" destOrd="0" parTransId="{19AF42CC-43A6-4C1A-A12F-772D42437E58}" sibTransId="{0C93A80C-B053-4C76-89F4-F106B0C94063}"/>
    <dgm:cxn modelId="{BFB2705B-2673-4526-B126-1653B95D9312}" type="presOf" srcId="{23C67469-ED7E-4491-9372-15ED1A1FAE38}" destId="{984BD455-8E35-48AB-83B4-A96E7228BB1A}" srcOrd="0" destOrd="0" presId="urn:microsoft.com/office/officeart/2005/8/layout/target3"/>
    <dgm:cxn modelId="{269883E1-ED34-43A2-8FD7-E71EA7FCBFF7}" type="presOf" srcId="{23539A33-CF3C-4F48-980C-6B62A0255824}" destId="{2FE6F82A-4DBB-49DE-9524-C9AC8474B9D5}" srcOrd="1" destOrd="0" presId="urn:microsoft.com/office/officeart/2005/8/layout/target3"/>
    <dgm:cxn modelId="{915672A5-23AC-4BEA-AEEF-07F330ADC7D3}" srcId="{95A3C71E-0480-4D33-892C-DD983BCAA187}" destId="{23C67469-ED7E-4491-9372-15ED1A1FAE38}" srcOrd="3" destOrd="0" parTransId="{C81C380E-B433-4EEF-98E8-AF10C9B06506}" sibTransId="{76055AE9-B471-4374-8650-1E5FD7071562}"/>
    <dgm:cxn modelId="{B6216924-FE88-4135-9A68-4BB7CB4D59C0}" type="presOf" srcId="{95A3C71E-0480-4D33-892C-DD983BCAA187}" destId="{80BBE7E0-F1DE-4C87-BC27-2AF09B2F7266}" srcOrd="0" destOrd="0" presId="urn:microsoft.com/office/officeart/2005/8/layout/target3"/>
    <dgm:cxn modelId="{AD6D41D1-57F8-4B40-BDD8-B4C69D9E4260}" type="presOf" srcId="{23539A33-CF3C-4F48-980C-6B62A0255824}" destId="{9A94F74B-A322-4DA7-9CA6-FF1706F8FCD0}" srcOrd="0" destOrd="0" presId="urn:microsoft.com/office/officeart/2005/8/layout/target3"/>
    <dgm:cxn modelId="{2621E677-6E7F-4330-869A-565E0D36D64B}" srcId="{95A3C71E-0480-4D33-892C-DD983BCAA187}" destId="{39AA281E-04E8-40A8-BD7A-E8C010EA98E5}" srcOrd="1" destOrd="0" parTransId="{A38C7E7B-5D18-4D4A-95FF-13D58DF16B88}" sibTransId="{6BFE2C42-3821-4AE1-AFA4-EAC61B55FC25}"/>
    <dgm:cxn modelId="{F86BEFF7-AF92-4B1B-A4FE-4D6B47C47559}" type="presParOf" srcId="{80BBE7E0-F1DE-4C87-BC27-2AF09B2F7266}" destId="{ADB4BE6F-F3E4-404E-B11A-DE84B8945610}" srcOrd="0" destOrd="0" presId="urn:microsoft.com/office/officeart/2005/8/layout/target3"/>
    <dgm:cxn modelId="{E7AD3FE5-16F6-4319-BA91-5FA95F0655E8}" type="presParOf" srcId="{80BBE7E0-F1DE-4C87-BC27-2AF09B2F7266}" destId="{1C31178C-6391-4453-91C5-8B68722A1FAA}" srcOrd="1" destOrd="0" presId="urn:microsoft.com/office/officeart/2005/8/layout/target3"/>
    <dgm:cxn modelId="{A2EBD183-6502-49C1-8E58-CD9C56BD6F74}" type="presParOf" srcId="{80BBE7E0-F1DE-4C87-BC27-2AF09B2F7266}" destId="{9A94F74B-A322-4DA7-9CA6-FF1706F8FCD0}" srcOrd="2" destOrd="0" presId="urn:microsoft.com/office/officeart/2005/8/layout/target3"/>
    <dgm:cxn modelId="{117C0E42-B4B7-40E7-BC83-C5C255FCC291}" type="presParOf" srcId="{80BBE7E0-F1DE-4C87-BC27-2AF09B2F7266}" destId="{33323E64-E3BA-40AF-B959-AD695A4BD020}" srcOrd="3" destOrd="0" presId="urn:microsoft.com/office/officeart/2005/8/layout/target3"/>
    <dgm:cxn modelId="{24A40207-A79A-4655-809F-B592A997E3DC}" type="presParOf" srcId="{80BBE7E0-F1DE-4C87-BC27-2AF09B2F7266}" destId="{3504C3AD-6389-4E73-B20C-D22B54A116BA}" srcOrd="4" destOrd="0" presId="urn:microsoft.com/office/officeart/2005/8/layout/target3"/>
    <dgm:cxn modelId="{23709A7E-CEEF-4C41-A2B6-EAA47CFF80BF}" type="presParOf" srcId="{80BBE7E0-F1DE-4C87-BC27-2AF09B2F7266}" destId="{928F21AB-DAC1-4983-933E-91E48D3B702A}" srcOrd="5" destOrd="0" presId="urn:microsoft.com/office/officeart/2005/8/layout/target3"/>
    <dgm:cxn modelId="{582AADD4-9211-45E9-B06E-60AF517CD634}" type="presParOf" srcId="{80BBE7E0-F1DE-4C87-BC27-2AF09B2F7266}" destId="{3377EFD2-B1BA-4D26-8CB3-2F4AFC32432B}" srcOrd="6" destOrd="0" presId="urn:microsoft.com/office/officeart/2005/8/layout/target3"/>
    <dgm:cxn modelId="{6006B773-8FA0-4402-B04E-DF879DEBCC27}" type="presParOf" srcId="{80BBE7E0-F1DE-4C87-BC27-2AF09B2F7266}" destId="{B7075C6B-63EE-4A7E-B1A3-4907AE8819AA}" srcOrd="7" destOrd="0" presId="urn:microsoft.com/office/officeart/2005/8/layout/target3"/>
    <dgm:cxn modelId="{27A2B926-3468-4D1B-AD6E-CF6B835C9090}" type="presParOf" srcId="{80BBE7E0-F1DE-4C87-BC27-2AF09B2F7266}" destId="{1D2162C0-35D0-4C2A-97DD-50ADC821713E}" srcOrd="8" destOrd="0" presId="urn:microsoft.com/office/officeart/2005/8/layout/target3"/>
    <dgm:cxn modelId="{CCF5537F-6B55-4C1A-9691-3DF39AE498CB}" type="presParOf" srcId="{80BBE7E0-F1DE-4C87-BC27-2AF09B2F7266}" destId="{459DCBB9-DEB9-4A35-AF4C-BCE83F5E3150}" srcOrd="9" destOrd="0" presId="urn:microsoft.com/office/officeart/2005/8/layout/target3"/>
    <dgm:cxn modelId="{A3065D96-775B-4E44-85DC-0409A8EAB706}" type="presParOf" srcId="{80BBE7E0-F1DE-4C87-BC27-2AF09B2F7266}" destId="{84634655-7CBB-49FA-AE4E-C643B303F9E4}" srcOrd="10" destOrd="0" presId="urn:microsoft.com/office/officeart/2005/8/layout/target3"/>
    <dgm:cxn modelId="{9563D654-71DD-4964-A4B2-DA4A54516580}" type="presParOf" srcId="{80BBE7E0-F1DE-4C87-BC27-2AF09B2F7266}" destId="{984BD455-8E35-48AB-83B4-A96E7228BB1A}" srcOrd="11" destOrd="0" presId="urn:microsoft.com/office/officeart/2005/8/layout/target3"/>
    <dgm:cxn modelId="{032FD54C-8397-4226-AB7D-782A990E1B6A}" type="presParOf" srcId="{80BBE7E0-F1DE-4C87-BC27-2AF09B2F7266}" destId="{2FE6F82A-4DBB-49DE-9524-C9AC8474B9D5}" srcOrd="12" destOrd="0" presId="urn:microsoft.com/office/officeart/2005/8/layout/target3"/>
    <dgm:cxn modelId="{EDAAF558-7C17-41C3-A864-B8F7F69F0DE0}" type="presParOf" srcId="{80BBE7E0-F1DE-4C87-BC27-2AF09B2F7266}" destId="{9D3B8BA0-F0C2-4F20-9B7C-09DC48FE9A60}" srcOrd="13" destOrd="0" presId="urn:microsoft.com/office/officeart/2005/8/layout/target3"/>
    <dgm:cxn modelId="{854DE22E-1FE9-48B2-A84D-73CF93926C67}" type="presParOf" srcId="{80BBE7E0-F1DE-4C87-BC27-2AF09B2F7266}" destId="{EB12A6C7-F8EE-4173-AEF0-DC5F3CE0647B}" srcOrd="14" destOrd="0" presId="urn:microsoft.com/office/officeart/2005/8/layout/target3"/>
    <dgm:cxn modelId="{4E16F16C-03C5-48FB-86D8-9CA1A961BE62}" type="presParOf" srcId="{80BBE7E0-F1DE-4C87-BC27-2AF09B2F7266}" destId="{042CE3C1-821E-477D-9E00-6569118B1A68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4BE6F-F3E4-404E-B11A-DE84B8945610}">
      <dsp:nvSpPr>
        <dsp:cNvPr id="0" name=""/>
        <dsp:cNvSpPr/>
      </dsp:nvSpPr>
      <dsp:spPr>
        <a:xfrm>
          <a:off x="0" y="0"/>
          <a:ext cx="4464496" cy="446449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A94F74B-A322-4DA7-9CA6-FF1706F8FCD0}">
      <dsp:nvSpPr>
        <dsp:cNvPr id="0" name=""/>
        <dsp:cNvSpPr/>
      </dsp:nvSpPr>
      <dsp:spPr>
        <a:xfrm>
          <a:off x="2232248" y="0"/>
          <a:ext cx="6347048" cy="44644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- создать банк данных педагогов-наставников по героико-патриотическому воспитанию;</a:t>
          </a:r>
          <a:endParaRPr lang="ru-RU" sz="2100" kern="1200" dirty="0"/>
        </a:p>
      </dsp:txBody>
      <dsp:txXfrm>
        <a:off x="2232248" y="0"/>
        <a:ext cx="6347048" cy="948705"/>
      </dsp:txXfrm>
    </dsp:sp>
    <dsp:sp modelId="{3504C3AD-6389-4E73-B20C-D22B54A116BA}">
      <dsp:nvSpPr>
        <dsp:cNvPr id="0" name=""/>
        <dsp:cNvSpPr/>
      </dsp:nvSpPr>
      <dsp:spPr>
        <a:xfrm>
          <a:off x="585965" y="948705"/>
          <a:ext cx="3292565" cy="329256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28F21AB-DAC1-4983-933E-91E48D3B702A}">
      <dsp:nvSpPr>
        <dsp:cNvPr id="0" name=""/>
        <dsp:cNvSpPr/>
      </dsp:nvSpPr>
      <dsp:spPr>
        <a:xfrm>
          <a:off x="2232248" y="948705"/>
          <a:ext cx="6347048" cy="32925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- разработать цикл виртуальных экскурсий о героях Великой Отечественной войны, патриотах Отечества;</a:t>
          </a:r>
          <a:endParaRPr lang="ru-RU" sz="2100" kern="1200" dirty="0"/>
        </a:p>
      </dsp:txBody>
      <dsp:txXfrm>
        <a:off x="2232248" y="948705"/>
        <a:ext cx="6347048" cy="948705"/>
      </dsp:txXfrm>
    </dsp:sp>
    <dsp:sp modelId="{B7075C6B-63EE-4A7E-B1A3-4907AE8819AA}">
      <dsp:nvSpPr>
        <dsp:cNvPr id="0" name=""/>
        <dsp:cNvSpPr/>
      </dsp:nvSpPr>
      <dsp:spPr>
        <a:xfrm>
          <a:off x="1171930" y="1897410"/>
          <a:ext cx="2120635" cy="212063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D2162C0-35D0-4C2A-97DD-50ADC821713E}">
      <dsp:nvSpPr>
        <dsp:cNvPr id="0" name=""/>
        <dsp:cNvSpPr/>
      </dsp:nvSpPr>
      <dsp:spPr>
        <a:xfrm>
          <a:off x="2232248" y="1897410"/>
          <a:ext cx="6347048" cy="21206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- позволит осуществить эффективный  обмен опытом, уникальными компетенциями участников сети;</a:t>
          </a:r>
          <a:endParaRPr lang="ru-RU" sz="2100" kern="1200" dirty="0"/>
        </a:p>
      </dsp:txBody>
      <dsp:txXfrm>
        <a:off x="2232248" y="1897410"/>
        <a:ext cx="6347048" cy="948705"/>
      </dsp:txXfrm>
    </dsp:sp>
    <dsp:sp modelId="{84634655-7CBB-49FA-AE4E-C643B303F9E4}">
      <dsp:nvSpPr>
        <dsp:cNvPr id="0" name=""/>
        <dsp:cNvSpPr/>
      </dsp:nvSpPr>
      <dsp:spPr>
        <a:xfrm>
          <a:off x="1757895" y="2846116"/>
          <a:ext cx="948705" cy="94870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84BD455-8E35-48AB-83B4-A96E7228BB1A}">
      <dsp:nvSpPr>
        <dsp:cNvPr id="0" name=""/>
        <dsp:cNvSpPr/>
      </dsp:nvSpPr>
      <dsp:spPr>
        <a:xfrm>
          <a:off x="2232248" y="2846116"/>
          <a:ext cx="6347048" cy="9487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- разработать методические пособия.</a:t>
          </a:r>
          <a:endParaRPr lang="ru-RU" sz="2100" kern="1200" dirty="0"/>
        </a:p>
      </dsp:txBody>
      <dsp:txXfrm>
        <a:off x="2232248" y="2846116"/>
        <a:ext cx="6347048" cy="948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4663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4663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7004818A-B72F-4D83-B012-30823ED0B022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87525"/>
            <a:ext cx="2930574" cy="494663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387525"/>
            <a:ext cx="2930574" cy="494663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ADA69E98-DB2D-4E2E-9A80-68807BDFAB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464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789A43CC-653E-4DB9-ADFB-2559CB602BDC}" type="datetimeFigureOut">
              <a:rPr lang="ru-RU" smtClean="0"/>
              <a:pPr/>
              <a:t>25.09.2023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1363"/>
            <a:ext cx="4938713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694039"/>
            <a:ext cx="5408930" cy="4446985"/>
          </a:xfrm>
          <a:prstGeom prst="rect">
            <a:avLst/>
          </a:prstGeom>
        </p:spPr>
        <p:txBody>
          <a:bodyPr vert="horz" lIns="90992" tIns="45496" rIns="90992" bIns="4549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86363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386363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C15C03C5-3C8F-4FA9-A424-12AC7DB529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rgbClr val="FFF200">
                <a:alpha val="40000"/>
              </a:srgbClr>
            </a:gs>
            <a:gs pos="45000">
              <a:srgbClr val="FF7A00">
                <a:alpha val="51000"/>
              </a:srgbClr>
            </a:gs>
            <a:gs pos="77000">
              <a:srgbClr val="FF0300">
                <a:alpha val="68000"/>
              </a:srgbClr>
            </a:gs>
            <a:gs pos="87000">
              <a:srgbClr val="C00000">
                <a:alpha val="61000"/>
              </a:srgb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 descr="https://im0-tub-ru.yandex.net/i?id=bde3a99b7e85c0c5990b5e13996ee128&amp;n=13"/>
          <p:cNvPicPr>
            <a:picLocks noChangeAspect="1" noChangeArrowheads="1"/>
          </p:cNvPicPr>
          <p:nvPr/>
        </p:nvPicPr>
        <p:blipFill>
          <a:blip r:embed="rId2" cstate="print">
            <a:lum bright="52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5373216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Муниципальное автономное  общеобразовательное учреждение муниципального образования город Краснодар средняя общеобразовательная школа № 76 имени 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4-го Гвардейского Кубанского Казачьего Кавалерийского корпуса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3320" name="Picture 8" descr="http://www.sgpi.ru/userfiles/11(3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88640"/>
            <a:ext cx="1583379" cy="158417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0" y="4005064"/>
            <a:ext cx="8964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sz="3200" b="1" dirty="0" smtClean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24328" y="1268760"/>
            <a:ext cx="1224136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307905" y="1149120"/>
            <a:ext cx="172819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МСИП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904" y="1038762"/>
            <a:ext cx="839884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«Сетевое взаимодействие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образовательных организаций </a:t>
            </a:r>
            <a:r>
              <a:rPr lang="ru-RU" sz="3200" b="1" i="1" dirty="0" smtClean="0">
                <a:solidFill>
                  <a:srgbClr val="C00000"/>
                </a:solidFill>
              </a:rPr>
              <a:t>города Краснодара, Краснодарского края, Российской Федерации по проблеме героико- патриотического воспитания  школьников</a:t>
            </a:r>
            <a:r>
              <a:rPr lang="ru-RU" sz="3200" b="1" i="1" dirty="0" smtClean="0">
                <a:solidFill>
                  <a:srgbClr val="C00000"/>
                </a:solidFill>
              </a:rPr>
              <a:t>»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                               Итоги работы МСИП  </a:t>
            </a:r>
          </a:p>
          <a:p>
            <a:pPr algn="ctr"/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               </a:t>
            </a:r>
            <a:r>
              <a:rPr lang="ru-RU" sz="2000" b="1" i="1" dirty="0" smtClean="0">
                <a:solidFill>
                  <a:srgbClr val="C00000"/>
                </a:solidFill>
              </a:rPr>
              <a:t>                    </a:t>
            </a:r>
            <a:r>
              <a:rPr lang="ru-RU" sz="2000" b="1" i="1" dirty="0" smtClean="0">
                <a:solidFill>
                  <a:srgbClr val="C00000"/>
                </a:solidFill>
              </a:rPr>
              <a:t>за 1 год работы сетевого сообщества   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pPr algn="ctr"/>
            <a:endParaRPr lang="ru-RU" sz="3600" b="1" i="1" dirty="0" smtClean="0">
              <a:solidFill>
                <a:srgbClr val="C00000"/>
              </a:solidFill>
            </a:endParaRPr>
          </a:p>
          <a:p>
            <a:pPr algn="ctr"/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479715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Майорова Н.Е. – </a:t>
            </a:r>
            <a:r>
              <a:rPr lang="ru-RU" sz="2000" b="1" i="1" dirty="0" smtClean="0">
                <a:solidFill>
                  <a:srgbClr val="002060"/>
                </a:solidFill>
              </a:rPr>
              <a:t>заместитель директора по УМР МАОУ СОШ №76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748464" cy="5616624"/>
          </a:xfrm>
        </p:spPr>
        <p:txBody>
          <a:bodyPr>
            <a:normAutofit lnSpcReduction="10000"/>
          </a:bodyPr>
          <a:lstStyle/>
          <a:p>
            <a:pPr marL="137160" indent="0"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Итоги работы сетевых партнеров в 2022-2023гг.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2400" b="1" u="sng" dirty="0" smtClean="0">
                <a:solidFill>
                  <a:prstClr val="black"/>
                </a:solidFill>
              </a:rPr>
              <a:t>Апрель (10.04)  2023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n-US" sz="2000" b="1" u="sng" dirty="0" smtClean="0">
                <a:solidFill>
                  <a:prstClr val="black"/>
                </a:solidFill>
              </a:rPr>
              <a:t>XVIII </a:t>
            </a:r>
            <a:r>
              <a:rPr lang="ru-RU" sz="2000" b="1" u="sng" dirty="0" smtClean="0">
                <a:solidFill>
                  <a:prstClr val="black"/>
                </a:solidFill>
              </a:rPr>
              <a:t>Международный конкурс </a:t>
            </a:r>
            <a:r>
              <a:rPr lang="ru-RU" sz="2000" u="sng" dirty="0" smtClean="0">
                <a:solidFill>
                  <a:prstClr val="black"/>
                </a:solidFill>
              </a:rPr>
              <a:t>научно- исследовательских и творческих работ учащихся </a:t>
            </a:r>
            <a:r>
              <a:rPr lang="ru-RU" sz="2000" b="1" u="sng" dirty="0" smtClean="0">
                <a:solidFill>
                  <a:prstClr val="black"/>
                </a:solidFill>
              </a:rPr>
              <a:t>« Старт в науке» </a:t>
            </a:r>
            <a:r>
              <a:rPr lang="ru-RU" sz="2000" u="sng" dirty="0" smtClean="0">
                <a:solidFill>
                  <a:prstClr val="black"/>
                </a:solidFill>
              </a:rPr>
              <a:t>Российской Академии Естествознания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900" u="sng" dirty="0" smtClean="0">
                <a:solidFill>
                  <a:prstClr val="black"/>
                </a:solidFill>
              </a:rPr>
              <a:t>Награждены Дипломами победителей  : Андреева Виктория,10 «А» </a:t>
            </a:r>
            <a:r>
              <a:rPr lang="ru-RU" sz="1900" u="sng" dirty="0" err="1" smtClean="0">
                <a:solidFill>
                  <a:prstClr val="black"/>
                </a:solidFill>
              </a:rPr>
              <a:t>кл</a:t>
            </a:r>
            <a:r>
              <a:rPr lang="ru-RU" sz="1900" u="sng" dirty="0" smtClean="0">
                <a:solidFill>
                  <a:prstClr val="black"/>
                </a:solidFill>
              </a:rPr>
              <a:t>.,Ващенко Анастасия , </a:t>
            </a:r>
            <a:r>
              <a:rPr lang="ru-RU" sz="1900" u="sng" dirty="0" err="1" smtClean="0">
                <a:solidFill>
                  <a:prstClr val="black"/>
                </a:solidFill>
              </a:rPr>
              <a:t>Зернюкова</a:t>
            </a:r>
            <a:r>
              <a:rPr lang="ru-RU" sz="1900" u="sng" dirty="0" smtClean="0">
                <a:solidFill>
                  <a:prstClr val="black"/>
                </a:solidFill>
              </a:rPr>
              <a:t> Виолетта, 11 «А» </a:t>
            </a:r>
            <a:r>
              <a:rPr lang="ru-RU" sz="1900" u="sng" dirty="0" err="1" smtClean="0">
                <a:solidFill>
                  <a:prstClr val="black"/>
                </a:solidFill>
              </a:rPr>
              <a:t>кл</a:t>
            </a:r>
            <a:r>
              <a:rPr lang="ru-RU" sz="1900" u="sng" dirty="0" smtClean="0">
                <a:solidFill>
                  <a:prstClr val="black"/>
                </a:solidFill>
              </a:rPr>
              <a:t>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1900" u="sng" dirty="0" smtClean="0">
                <a:solidFill>
                  <a:prstClr val="black"/>
                </a:solidFill>
              </a:rPr>
              <a:t>Кучеренко Виктория Юрьевна Учитель, истории и обществознания МАОУ СОШ 76  награждена</a:t>
            </a:r>
            <a:r>
              <a:rPr lang="ru-RU" sz="1900" u="sng" dirty="0">
                <a:solidFill>
                  <a:prstClr val="black"/>
                </a:solidFill>
              </a:rPr>
              <a:t> </a:t>
            </a:r>
            <a:r>
              <a:rPr lang="ru-RU" sz="1900" u="sng" dirty="0" smtClean="0">
                <a:solidFill>
                  <a:prstClr val="black"/>
                </a:solidFill>
              </a:rPr>
              <a:t>« Золотой медалью «За новаторскую работу в области образования»</a:t>
            </a:r>
          </a:p>
          <a:p>
            <a:pPr marL="137160" indent="0">
              <a:buNone/>
            </a:pPr>
            <a:r>
              <a:rPr lang="ru-RU" sz="2000" b="1" u="sng" dirty="0" smtClean="0">
                <a:solidFill>
                  <a:schemeClr val="bg1"/>
                </a:solidFill>
              </a:rPr>
              <a:t>Апрель (14.04.) 2023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2000" u="sng" dirty="0">
                <a:solidFill>
                  <a:prstClr val="black"/>
                </a:solidFill>
              </a:rPr>
              <a:t>Онлайн </a:t>
            </a:r>
            <a:r>
              <a:rPr lang="ru-RU" sz="2000" u="sng" dirty="0" smtClean="0">
                <a:solidFill>
                  <a:prstClr val="black"/>
                </a:solidFill>
              </a:rPr>
              <a:t>семинар </a:t>
            </a:r>
            <a:r>
              <a:rPr lang="ru-RU" sz="1600" u="sng" dirty="0" smtClean="0">
                <a:solidFill>
                  <a:prstClr val="black"/>
                </a:solidFill>
              </a:rPr>
              <a:t>«</a:t>
            </a:r>
            <a:r>
              <a:rPr lang="ru-RU" sz="1600" u="sng" dirty="0">
                <a:solidFill>
                  <a:prstClr val="black"/>
                </a:solidFill>
              </a:rPr>
              <a:t>Опыт работы по теме « Сетевое взаимодействие ОО как способ эффективного формирования гражданско-патриотических ориентиров у школьников</a:t>
            </a:r>
            <a:r>
              <a:rPr lang="ru-RU" sz="1600" u="sng" dirty="0" smtClean="0">
                <a:solidFill>
                  <a:prstClr val="black"/>
                </a:solidFill>
              </a:rPr>
              <a:t>».</a:t>
            </a:r>
            <a:endParaRPr lang="ru-RU" sz="2000" b="1" u="sng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2000" b="1" u="sng" dirty="0" smtClean="0">
                <a:solidFill>
                  <a:schemeClr val="bg1"/>
                </a:solidFill>
              </a:rPr>
              <a:t>Научно- практическая конференция сетевых партнеров </a:t>
            </a:r>
            <a:r>
              <a:rPr lang="ru-RU" sz="2000" u="sng" dirty="0" smtClean="0">
                <a:solidFill>
                  <a:schemeClr val="bg1"/>
                </a:solidFill>
              </a:rPr>
              <a:t>(специалистов ДО, методистов МКУ КНМЦ,  представителей  общеобразовательных организаций Российской Федерации, заинтересованных лиц) по теме : </a:t>
            </a:r>
            <a:r>
              <a:rPr lang="ru-RU" sz="2000" b="1" u="sng" dirty="0" smtClean="0">
                <a:solidFill>
                  <a:schemeClr val="bg1"/>
                </a:solidFill>
              </a:rPr>
              <a:t>«Сетевое взаимодействие образовательных организаций как способ эффективного формирования героико- патриотических ориентиров у подрастающего поколения». </a:t>
            </a:r>
            <a:r>
              <a:rPr lang="ru-RU" sz="2000" u="sng" dirty="0" smtClean="0">
                <a:solidFill>
                  <a:schemeClr val="bg1"/>
                </a:solidFill>
              </a:rPr>
              <a:t>(43 делегата из ОО РФ) . </a:t>
            </a:r>
          </a:p>
          <a:p>
            <a:pPr marL="137160" indent="0">
              <a:buNone/>
            </a:pPr>
            <a:endParaRPr lang="ru-RU" sz="2200" u="sng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sz="2200" u="sng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u="sng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Объект 12"/>
          <p:cNvPicPr>
            <a:picLocks noChangeAspect="1"/>
          </p:cNvPicPr>
          <p:nvPr/>
        </p:nvPicPr>
        <p:blipFill rotWithShape="1">
          <a:blip r:embed="rId2"/>
          <a:srcRect l="50955" t="29345" r="16547" b="35322"/>
          <a:stretch/>
        </p:blipFill>
        <p:spPr>
          <a:xfrm>
            <a:off x="1475657" y="39623"/>
            <a:ext cx="1185416" cy="7970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815977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748464" cy="5616624"/>
          </a:xfrm>
        </p:spPr>
        <p:txBody>
          <a:bodyPr>
            <a:normAutofit lnSpcReduction="10000"/>
          </a:bodyPr>
          <a:lstStyle/>
          <a:p>
            <a:pPr marL="137160" indent="0"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Итоги работы сетевых партнеров в 2022-2023гг.</a:t>
            </a:r>
            <a:endParaRPr lang="ru-RU" sz="2400" u="sng" dirty="0" smtClean="0">
              <a:solidFill>
                <a:prstClr val="black"/>
              </a:solidFill>
            </a:endParaRPr>
          </a:p>
          <a:p>
            <a:pPr marL="137160" indent="0">
              <a:buNone/>
            </a:pPr>
            <a:endParaRPr lang="ru-RU" sz="2000" u="sng" dirty="0" smtClean="0">
              <a:solidFill>
                <a:schemeClr val="bg1"/>
              </a:solidFill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2200" b="1" u="sng" dirty="0" smtClean="0">
                <a:solidFill>
                  <a:prstClr val="black"/>
                </a:solidFill>
              </a:rPr>
              <a:t>Апрель (21.04.) 2023</a:t>
            </a:r>
          </a:p>
          <a:p>
            <a:pPr marL="137160" indent="0">
              <a:buNone/>
            </a:pPr>
            <a:r>
              <a:rPr lang="ru-RU" sz="2000" u="sng" dirty="0" smtClean="0">
                <a:solidFill>
                  <a:schemeClr val="bg1"/>
                </a:solidFill>
              </a:rPr>
              <a:t>Международная акция </a:t>
            </a:r>
            <a:r>
              <a:rPr lang="ru-RU" sz="2000" b="1" u="sng" dirty="0" smtClean="0">
                <a:solidFill>
                  <a:schemeClr val="bg1"/>
                </a:solidFill>
              </a:rPr>
              <a:t>« САД ПАМЯТИ». </a:t>
            </a:r>
            <a:r>
              <a:rPr lang="ru-RU" sz="2000" u="sng" dirty="0" smtClean="0">
                <a:solidFill>
                  <a:schemeClr val="bg1"/>
                </a:solidFill>
              </a:rPr>
              <a:t>120 участников высадили саженцы хвойных деревьев . </a:t>
            </a:r>
          </a:p>
          <a:p>
            <a:pPr marL="137160" indent="0">
              <a:buNone/>
            </a:pPr>
            <a:r>
              <a:rPr lang="ru-RU" sz="2200" b="1" u="sng" dirty="0" smtClean="0">
                <a:solidFill>
                  <a:schemeClr val="bg1"/>
                </a:solidFill>
              </a:rPr>
              <a:t>Апрель - май 2023</a:t>
            </a:r>
          </a:p>
          <a:p>
            <a:pPr marL="137160" indent="0">
              <a:buNone/>
            </a:pPr>
            <a:r>
              <a:rPr lang="ru-RU" sz="2200" u="sng" dirty="0" smtClean="0">
                <a:solidFill>
                  <a:schemeClr val="bg1"/>
                </a:solidFill>
              </a:rPr>
              <a:t>Проведение Всероссийской социально - значимой акции</a:t>
            </a:r>
          </a:p>
          <a:p>
            <a:pPr marL="137160" indent="0">
              <a:buNone/>
            </a:pPr>
            <a:r>
              <a:rPr lang="ru-RU" sz="2200" b="1" u="sng" dirty="0" smtClean="0">
                <a:solidFill>
                  <a:schemeClr val="bg1"/>
                </a:solidFill>
              </a:rPr>
              <a:t>  « Журавлики победы». </a:t>
            </a:r>
            <a:r>
              <a:rPr lang="ru-RU" sz="2200" u="sng" dirty="0" smtClean="0">
                <a:solidFill>
                  <a:schemeClr val="bg1"/>
                </a:solidFill>
              </a:rPr>
              <a:t>Приняли участие и награждены Дипломами</a:t>
            </a:r>
          </a:p>
          <a:p>
            <a:pPr marL="137160" indent="0">
              <a:buNone/>
            </a:pPr>
            <a:r>
              <a:rPr lang="ru-RU" sz="2200" u="sng" dirty="0" smtClean="0">
                <a:solidFill>
                  <a:schemeClr val="bg1"/>
                </a:solidFill>
              </a:rPr>
              <a:t>  140 классов из  ОО РФ, 1220 исследовательских проектных работ учащихся. Оформление альманаха «Журавлики Победы».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2200" b="1" u="sng" dirty="0" smtClean="0">
                <a:solidFill>
                  <a:prstClr val="black"/>
                </a:solidFill>
              </a:rPr>
              <a:t>Май -  2023 </a:t>
            </a:r>
            <a:r>
              <a:rPr lang="ru-RU" sz="2200" u="sng" dirty="0" smtClean="0">
                <a:solidFill>
                  <a:prstClr val="black"/>
                </a:solidFill>
              </a:rPr>
              <a:t>Онлайн семинар «</a:t>
            </a:r>
            <a:r>
              <a:rPr lang="ru-RU" sz="2200" u="sng" dirty="0" err="1" smtClean="0">
                <a:solidFill>
                  <a:prstClr val="black"/>
                </a:solidFill>
              </a:rPr>
              <a:t>ИтогиВсероссийской</a:t>
            </a:r>
            <a:r>
              <a:rPr lang="ru-RU" sz="2200" u="sng" dirty="0" smtClean="0">
                <a:solidFill>
                  <a:prstClr val="black"/>
                </a:solidFill>
              </a:rPr>
              <a:t> акции «Журавлики Победы», посвященной сохранению памяти о героях Великой Отечественной войны». 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2200" u="sng" dirty="0" smtClean="0">
                <a:solidFill>
                  <a:prstClr val="black"/>
                </a:solidFill>
              </a:rPr>
              <a:t>Формирование сетевого сообщества и создание банка данных педагогов- наставников в сетевом сообществе РФ.</a:t>
            </a:r>
            <a:endParaRPr lang="ru-RU" sz="2200" u="sng" dirty="0">
              <a:solidFill>
                <a:prstClr val="black"/>
              </a:solidFill>
            </a:endParaRPr>
          </a:p>
          <a:p>
            <a:pPr marL="137160" indent="0"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sz="2200" u="sng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u="sng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Объект 12"/>
          <p:cNvPicPr>
            <a:picLocks noChangeAspect="1"/>
          </p:cNvPicPr>
          <p:nvPr/>
        </p:nvPicPr>
        <p:blipFill rotWithShape="1">
          <a:blip r:embed="rId2"/>
          <a:srcRect l="50955" t="29345" r="16547" b="35322"/>
          <a:stretch/>
        </p:blipFill>
        <p:spPr>
          <a:xfrm>
            <a:off x="1475657" y="39623"/>
            <a:ext cx="1185416" cy="7970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31628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748464" cy="5616624"/>
          </a:xfrm>
        </p:spPr>
        <p:txBody>
          <a:bodyPr>
            <a:normAutofit lnSpcReduction="10000"/>
          </a:bodyPr>
          <a:lstStyle/>
          <a:p>
            <a:pPr marL="137160" indent="0"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Итоги работы сетевых партнеров в 2022-2023гг.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2200" u="sng" dirty="0" smtClean="0">
                <a:solidFill>
                  <a:schemeClr val="bg1"/>
                </a:solidFill>
              </a:rPr>
              <a:t>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2200" b="1" u="sng" dirty="0" smtClean="0">
                <a:solidFill>
                  <a:prstClr val="black"/>
                </a:solidFill>
              </a:rPr>
              <a:t>Июнь- июль  2023 </a:t>
            </a:r>
            <a:r>
              <a:rPr lang="ru-RU" sz="2200" u="sng" dirty="0" smtClean="0">
                <a:solidFill>
                  <a:prstClr val="black"/>
                </a:solidFill>
              </a:rPr>
              <a:t> Формирование сетевого сообщества и создание банка данных педагогов  сетевого сообщества  образовательных организаций РФ.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2200" u="sng" dirty="0" smtClean="0">
                <a:solidFill>
                  <a:prstClr val="black"/>
                </a:solidFill>
              </a:rPr>
              <a:t> </a:t>
            </a:r>
            <a:r>
              <a:rPr lang="ru-RU" sz="2200" u="sng" dirty="0" smtClean="0">
                <a:solidFill>
                  <a:prstClr val="black"/>
                </a:solidFill>
              </a:rPr>
              <a:t>Подготовка к публикации </a:t>
            </a:r>
            <a:r>
              <a:rPr lang="ru-RU" sz="2200" u="sng" dirty="0" smtClean="0">
                <a:solidFill>
                  <a:prstClr val="black"/>
                </a:solidFill>
              </a:rPr>
              <a:t>брошюры «Гражданско- патриотическое воспитание молодежи через систему внеурочной деятельности военно- патриотического движения учащихся «ЮНАРМИЯ»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2200" u="sng" dirty="0" smtClean="0">
                <a:solidFill>
                  <a:prstClr val="black"/>
                </a:solidFill>
              </a:rPr>
              <a:t>Подготовка к и</a:t>
            </a:r>
            <a:r>
              <a:rPr lang="ru-RU" sz="2200" u="sng" dirty="0" smtClean="0">
                <a:solidFill>
                  <a:prstClr val="black"/>
                </a:solidFill>
              </a:rPr>
              <a:t>зданию </a:t>
            </a:r>
            <a:r>
              <a:rPr lang="ru-RU" sz="2200" u="sng" dirty="0" smtClean="0">
                <a:solidFill>
                  <a:prstClr val="black"/>
                </a:solidFill>
              </a:rPr>
              <a:t>альманаха «Журавлики Победы».</a:t>
            </a:r>
            <a:endParaRPr lang="ru-RU" sz="2200" u="sng" dirty="0">
              <a:solidFill>
                <a:prstClr val="black"/>
              </a:solidFill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2200" b="1" u="sng" dirty="0">
                <a:solidFill>
                  <a:prstClr val="black"/>
                </a:solidFill>
              </a:rPr>
              <a:t>Август 2023 </a:t>
            </a:r>
            <a:r>
              <a:rPr lang="ru-RU" sz="2200" u="sng" dirty="0" smtClean="0">
                <a:solidFill>
                  <a:prstClr val="black"/>
                </a:solidFill>
              </a:rPr>
              <a:t>Публикация статьи «Формирование гражданско-патриотических ориентиров у школьников» Автор Майорова Н.Е. в профессиональной газете « Панорама образования» №12 от 18 .08 2023г.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2200" b="1" u="sng" dirty="0" smtClean="0">
                <a:solidFill>
                  <a:schemeClr val="bg1"/>
                </a:solidFill>
              </a:rPr>
              <a:t>Август-Сентябрь 2023 </a:t>
            </a:r>
            <a:r>
              <a:rPr lang="ru-RU" sz="2200" u="sng" dirty="0" smtClean="0">
                <a:solidFill>
                  <a:schemeClr val="bg1"/>
                </a:solidFill>
              </a:rPr>
              <a:t>Разработка  положения для проведения участниками  сетевого сообщества фестиваля  виртуальных экскурсий « Улица имени героя…»</a:t>
            </a:r>
          </a:p>
          <a:p>
            <a:pPr marL="137160" indent="0">
              <a:buNone/>
            </a:pPr>
            <a:endParaRPr lang="ru-RU" u="sng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Объект 12"/>
          <p:cNvPicPr>
            <a:picLocks noChangeAspect="1"/>
          </p:cNvPicPr>
          <p:nvPr/>
        </p:nvPicPr>
        <p:blipFill rotWithShape="1">
          <a:blip r:embed="rId2"/>
          <a:srcRect l="50955" t="29345" r="16547" b="35322"/>
          <a:stretch/>
        </p:blipFill>
        <p:spPr>
          <a:xfrm>
            <a:off x="1475657" y="39623"/>
            <a:ext cx="1185416" cy="7970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6482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748464" cy="5616624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Итоги работы сетевых партнеров в 2022-2023гг.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2200" u="sng" dirty="0" smtClean="0">
                <a:solidFill>
                  <a:schemeClr val="bg1"/>
                </a:solidFill>
              </a:rPr>
              <a:t> </a:t>
            </a:r>
          </a:p>
          <a:p>
            <a:pPr marL="137160" indent="0">
              <a:buNone/>
            </a:pPr>
            <a:r>
              <a:rPr lang="ru-RU" sz="2000" b="1" u="sng" dirty="0" smtClean="0">
                <a:solidFill>
                  <a:schemeClr val="bg1"/>
                </a:solidFill>
              </a:rPr>
              <a:t> Сентябрь 2023 </a:t>
            </a:r>
            <a:r>
              <a:rPr lang="ru-RU" sz="2000" u="sng" dirty="0" smtClean="0">
                <a:solidFill>
                  <a:schemeClr val="bg1"/>
                </a:solidFill>
              </a:rPr>
              <a:t>Рассылка приглашений, заявок,   положения для проведения участниками  сетевого сообщества фестиваля  виртуальных экскурсий « Улица имени героя…»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2000" b="1" u="sng" dirty="0" smtClean="0">
                <a:solidFill>
                  <a:prstClr val="black"/>
                </a:solidFill>
              </a:rPr>
              <a:t>Сентябрь - декабрь  </a:t>
            </a:r>
            <a:r>
              <a:rPr lang="ru-RU" sz="2000" b="1" u="sng" dirty="0">
                <a:solidFill>
                  <a:prstClr val="black"/>
                </a:solidFill>
              </a:rPr>
              <a:t>2023 </a:t>
            </a:r>
            <a:r>
              <a:rPr lang="ru-RU" sz="2000" u="sng" dirty="0" smtClean="0">
                <a:solidFill>
                  <a:prstClr val="black"/>
                </a:solidFill>
              </a:rPr>
              <a:t>Виртуальные экскурсии сетевых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2000" u="sng" dirty="0" smtClean="0">
                <a:solidFill>
                  <a:prstClr val="black"/>
                </a:solidFill>
              </a:rPr>
              <a:t> партнеров </a:t>
            </a:r>
            <a:r>
              <a:rPr lang="ru-RU" sz="2000" u="sng" dirty="0" smtClean="0">
                <a:solidFill>
                  <a:prstClr val="black"/>
                </a:solidFill>
              </a:rPr>
              <a:t>Подготовка к фестивалю виртуальных экскурсий </a:t>
            </a:r>
            <a:r>
              <a:rPr lang="ru-RU" sz="2000" u="sng" dirty="0">
                <a:solidFill>
                  <a:prstClr val="black"/>
                </a:solidFill>
              </a:rPr>
              <a:t>« Улица имени героя</a:t>
            </a:r>
            <a:r>
              <a:rPr lang="ru-RU" sz="2000" u="sng" dirty="0" smtClean="0">
                <a:solidFill>
                  <a:prstClr val="black"/>
                </a:solidFill>
              </a:rPr>
              <a:t>…»</a:t>
            </a:r>
            <a:endParaRPr lang="ru-RU" sz="2000" u="sng" dirty="0">
              <a:solidFill>
                <a:prstClr val="black"/>
              </a:solidFill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2000" b="1" u="sng" dirty="0" smtClean="0">
                <a:solidFill>
                  <a:prstClr val="black"/>
                </a:solidFill>
              </a:rPr>
              <a:t>Декабрь 2023 </a:t>
            </a:r>
            <a:r>
              <a:rPr lang="ru-RU" sz="2000" u="sng" dirty="0" smtClean="0">
                <a:solidFill>
                  <a:prstClr val="black"/>
                </a:solidFill>
              </a:rPr>
              <a:t>Проведение  фестиваля </a:t>
            </a:r>
            <a:r>
              <a:rPr lang="ru-RU" sz="2000" u="sng" dirty="0">
                <a:solidFill>
                  <a:prstClr val="black"/>
                </a:solidFill>
              </a:rPr>
              <a:t>виртуальных экскурсий </a:t>
            </a:r>
            <a:endParaRPr lang="ru-RU" sz="2000" u="sng" dirty="0" smtClean="0">
              <a:solidFill>
                <a:prstClr val="black"/>
              </a:solidFill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2000" u="sng" dirty="0" smtClean="0">
                <a:solidFill>
                  <a:prstClr val="black"/>
                </a:solidFill>
              </a:rPr>
              <a:t>« </a:t>
            </a:r>
            <a:r>
              <a:rPr lang="ru-RU" sz="2000" u="sng" dirty="0">
                <a:solidFill>
                  <a:prstClr val="black"/>
                </a:solidFill>
              </a:rPr>
              <a:t>Улица имени героя</a:t>
            </a:r>
            <a:r>
              <a:rPr lang="ru-RU" sz="2000" u="sng" dirty="0" smtClean="0">
                <a:solidFill>
                  <a:prstClr val="black"/>
                </a:solidFill>
              </a:rPr>
              <a:t>…», посвященного Дню Героя Отечества. </a:t>
            </a:r>
            <a:endParaRPr lang="ru-RU" sz="2000" u="sng" dirty="0">
              <a:solidFill>
                <a:prstClr val="black"/>
              </a:solidFill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Освещение в </a:t>
            </a:r>
            <a:r>
              <a:rPr lang="en-US" sz="2000" dirty="0" smtClean="0">
                <a:solidFill>
                  <a:prstClr val="black"/>
                </a:solidFill>
              </a:rPr>
              <a:t>VK</a:t>
            </a:r>
            <a:r>
              <a:rPr lang="ru-RU" sz="2000" dirty="0" smtClean="0">
                <a:solidFill>
                  <a:prstClr val="black"/>
                </a:solidFill>
              </a:rPr>
              <a:t>, на сайте школы, в разделе МСИП, на сайте КНМЦ» Инновационная структура» отчета о работе МСИП за  </a:t>
            </a:r>
            <a:endParaRPr lang="ru-RU" sz="2000" dirty="0">
              <a:solidFill>
                <a:prstClr val="black"/>
              </a:solidFill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первый год.</a:t>
            </a:r>
            <a:endParaRPr lang="ru-RU" sz="2000" dirty="0">
              <a:solidFill>
                <a:prstClr val="black"/>
              </a:solidFill>
            </a:endParaRPr>
          </a:p>
          <a:p>
            <a:pPr marL="137160" indent="0">
              <a:buNone/>
            </a:pPr>
            <a:endParaRPr lang="ru-RU" u="sng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Объект 12"/>
          <p:cNvPicPr>
            <a:picLocks noChangeAspect="1"/>
          </p:cNvPicPr>
          <p:nvPr/>
        </p:nvPicPr>
        <p:blipFill rotWithShape="1">
          <a:blip r:embed="rId2"/>
          <a:srcRect l="50955" t="29345" r="16547" b="35322"/>
          <a:stretch/>
        </p:blipFill>
        <p:spPr>
          <a:xfrm>
            <a:off x="1475657" y="39623"/>
            <a:ext cx="1185416" cy="7970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64064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Спасибо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за внимание!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078" y="2852936"/>
            <a:ext cx="2705844" cy="270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77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55576" y="130492"/>
            <a:ext cx="7272808" cy="706220"/>
          </a:xfrm>
          <a:prstGeom prst="rect">
            <a:avLst/>
          </a:prstGeom>
          <a:solidFill>
            <a:srgbClr val="E6FF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5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5000"/>
                </a:solidFill>
                <a:latin typeface="Times New Roman" pitchFamily="18" charset="0"/>
                <a:cs typeface="Times New Roman" pitchFamily="18" charset="0"/>
              </a:rPr>
              <a:t>Взаимодействие с организациями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5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5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6600"/>
              </a:solidFill>
            </a:endParaRPr>
          </a:p>
        </p:txBody>
      </p:sp>
      <p:grpSp>
        <p:nvGrpSpPr>
          <p:cNvPr id="3" name="Группа 23"/>
          <p:cNvGrpSpPr/>
          <p:nvPr/>
        </p:nvGrpSpPr>
        <p:grpSpPr>
          <a:xfrm>
            <a:off x="2267744" y="836712"/>
            <a:ext cx="4650301" cy="890606"/>
            <a:chOff x="3069825" y="2020248"/>
            <a:chExt cx="2031363" cy="1352177"/>
          </a:xfrm>
        </p:grpSpPr>
        <p:sp>
          <p:nvSpPr>
            <p:cNvPr id="25" name="Овал 24"/>
            <p:cNvSpPr/>
            <p:nvPr/>
          </p:nvSpPr>
          <p:spPr>
            <a:xfrm>
              <a:off x="3069825" y="2020248"/>
              <a:ext cx="2031363" cy="1352177"/>
            </a:xfrm>
            <a:prstGeom prst="ellipse">
              <a:avLst/>
            </a:prstGeom>
            <a:solidFill>
              <a:srgbClr val="FF010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Овал 4"/>
            <p:cNvSpPr/>
            <p:nvPr/>
          </p:nvSpPr>
          <p:spPr>
            <a:xfrm>
              <a:off x="3392889" y="2108328"/>
              <a:ext cx="1436391" cy="956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b="1" kern="1200" dirty="0" smtClean="0">
                  <a:solidFill>
                    <a:schemeClr val="bg1"/>
                  </a:solidFill>
                </a:rPr>
                <a:t>МАОУ </a:t>
              </a:r>
              <a:r>
                <a:rPr lang="ru-RU" sz="2100" b="1" kern="1200" dirty="0">
                  <a:solidFill>
                    <a:schemeClr val="bg1"/>
                  </a:solidFill>
                </a:rPr>
                <a:t>СОШ № </a:t>
              </a:r>
              <a:r>
                <a:rPr lang="ru-RU" sz="2100" b="1" kern="1200" dirty="0" smtClean="0">
                  <a:solidFill>
                    <a:schemeClr val="bg1"/>
                  </a:solidFill>
                </a:rPr>
                <a:t>76</a:t>
              </a:r>
              <a:endParaRPr lang="ru-RU" sz="21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Группа 33"/>
          <p:cNvGrpSpPr/>
          <p:nvPr/>
        </p:nvGrpSpPr>
        <p:grpSpPr>
          <a:xfrm>
            <a:off x="162435" y="3645024"/>
            <a:ext cx="2123565" cy="1152128"/>
            <a:chOff x="6254695" y="352919"/>
            <a:chExt cx="1143384" cy="419218"/>
          </a:xfrm>
        </p:grpSpPr>
        <p:sp>
          <p:nvSpPr>
            <p:cNvPr id="35" name="Овал 34"/>
            <p:cNvSpPr/>
            <p:nvPr/>
          </p:nvSpPr>
          <p:spPr>
            <a:xfrm>
              <a:off x="6254695" y="352919"/>
              <a:ext cx="1143384" cy="419218"/>
            </a:xfrm>
            <a:prstGeom prst="ellipse">
              <a:avLst/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Овал 4"/>
            <p:cNvSpPr/>
            <p:nvPr/>
          </p:nvSpPr>
          <p:spPr>
            <a:xfrm>
              <a:off x="6254695" y="414312"/>
              <a:ext cx="1143384" cy="296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algn="ctr"/>
              <a:r>
                <a:rPr lang="ru-RU" sz="1600" b="1" kern="12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b="1" dirty="0">
                  <a:cs typeface="Times New Roman" panose="02020603050405020304" pitchFamily="18" charset="0"/>
                </a:rPr>
                <a:t>Совет ветеранов </a:t>
              </a:r>
              <a:endParaRPr lang="en-US" sz="1400" b="1" dirty="0" smtClean="0">
                <a:cs typeface="Times New Roman" panose="02020603050405020304" pitchFamily="18" charset="0"/>
              </a:endParaRPr>
            </a:p>
            <a:p>
              <a:pPr algn="ctr"/>
              <a:r>
                <a:rPr lang="ru-RU" sz="1400" b="1" dirty="0" smtClean="0">
                  <a:cs typeface="Times New Roman" panose="02020603050405020304" pitchFamily="18" charset="0"/>
                </a:rPr>
                <a:t>города </a:t>
              </a:r>
              <a:r>
                <a:rPr lang="ru-RU" sz="1400" b="1" dirty="0">
                  <a:cs typeface="Times New Roman" panose="02020603050405020304" pitchFamily="18" charset="0"/>
                </a:rPr>
                <a:t>Краснодара</a:t>
              </a:r>
            </a:p>
          </p:txBody>
        </p:sp>
      </p:grpSp>
      <p:grpSp>
        <p:nvGrpSpPr>
          <p:cNvPr id="9" name="Группа 36"/>
          <p:cNvGrpSpPr/>
          <p:nvPr/>
        </p:nvGrpSpPr>
        <p:grpSpPr>
          <a:xfrm>
            <a:off x="162435" y="5231760"/>
            <a:ext cx="2762560" cy="1308109"/>
            <a:chOff x="6373535" y="2601563"/>
            <a:chExt cx="1856064" cy="618844"/>
          </a:xfrm>
        </p:grpSpPr>
        <p:sp>
          <p:nvSpPr>
            <p:cNvPr id="38" name="Овал 37"/>
            <p:cNvSpPr/>
            <p:nvPr/>
          </p:nvSpPr>
          <p:spPr>
            <a:xfrm>
              <a:off x="6373535" y="2601563"/>
              <a:ext cx="1856064" cy="618844"/>
            </a:xfrm>
            <a:prstGeom prst="ellipse">
              <a:avLst/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Овал 4"/>
            <p:cNvSpPr/>
            <p:nvPr/>
          </p:nvSpPr>
          <p:spPr>
            <a:xfrm>
              <a:off x="6692054" y="2692304"/>
              <a:ext cx="1312436" cy="4375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/>
              <a:r>
                <a:rPr lang="ru-RU" sz="1400" b="1" dirty="0">
                  <a:cs typeface="Times New Roman" panose="02020603050405020304" pitchFamily="18" charset="0"/>
                </a:rPr>
                <a:t>Кубанское казачье общество и станичное казачье общество «Елизаветин Курень» атаман Г.П. Корниенко</a:t>
              </a:r>
            </a:p>
          </p:txBody>
        </p:sp>
      </p:grpSp>
      <p:grpSp>
        <p:nvGrpSpPr>
          <p:cNvPr id="15" name="Группа 39"/>
          <p:cNvGrpSpPr/>
          <p:nvPr/>
        </p:nvGrpSpPr>
        <p:grpSpPr>
          <a:xfrm>
            <a:off x="3157258" y="5193320"/>
            <a:ext cx="2988382" cy="1271981"/>
            <a:chOff x="5923340" y="1698480"/>
            <a:chExt cx="2305346" cy="657836"/>
          </a:xfrm>
        </p:grpSpPr>
        <p:sp>
          <p:nvSpPr>
            <p:cNvPr id="41" name="Овал 40"/>
            <p:cNvSpPr/>
            <p:nvPr/>
          </p:nvSpPr>
          <p:spPr>
            <a:xfrm>
              <a:off x="5923340" y="1698480"/>
              <a:ext cx="2305346" cy="657836"/>
            </a:xfrm>
            <a:prstGeom prst="ellipse">
              <a:avLst/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Овал 4"/>
            <p:cNvSpPr/>
            <p:nvPr/>
          </p:nvSpPr>
          <p:spPr>
            <a:xfrm>
              <a:off x="6260950" y="1794818"/>
              <a:ext cx="1630126" cy="4651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/>
              <a:r>
                <a:rPr lang="ru-RU" sz="1400" b="1" dirty="0">
                  <a:cs typeface="Times New Roman" panose="02020603050405020304" pitchFamily="18" charset="0"/>
                </a:rPr>
                <a:t>Краснодарское президентское кадетское училище Министерства образования РФ (Краснодарский ПКУ)</a:t>
              </a:r>
            </a:p>
          </p:txBody>
        </p:sp>
      </p:grpSp>
      <p:grpSp>
        <p:nvGrpSpPr>
          <p:cNvPr id="16" name="Группа 45"/>
          <p:cNvGrpSpPr/>
          <p:nvPr/>
        </p:nvGrpSpPr>
        <p:grpSpPr>
          <a:xfrm>
            <a:off x="4499992" y="3645024"/>
            <a:ext cx="2088232" cy="1224136"/>
            <a:chOff x="5585840" y="1112431"/>
            <a:chExt cx="2041291" cy="307779"/>
          </a:xfrm>
        </p:grpSpPr>
        <p:sp>
          <p:nvSpPr>
            <p:cNvPr id="47" name="Овал 46"/>
            <p:cNvSpPr/>
            <p:nvPr/>
          </p:nvSpPr>
          <p:spPr>
            <a:xfrm>
              <a:off x="5585840" y="1112431"/>
              <a:ext cx="2041291" cy="307779"/>
            </a:xfrm>
            <a:prstGeom prst="ellipse">
              <a:avLst/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Овал 4"/>
            <p:cNvSpPr/>
            <p:nvPr/>
          </p:nvSpPr>
          <p:spPr>
            <a:xfrm>
              <a:off x="5884780" y="1157504"/>
              <a:ext cx="1443411" cy="217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/>
              <a:r>
                <a:rPr lang="ru-RU" sz="1300" b="1" dirty="0">
                  <a:cs typeface="Times New Roman" panose="02020603050405020304" pitchFamily="18" charset="0"/>
                </a:rPr>
                <a:t>Администрация сельского поселения станица Елизаветинская</a:t>
              </a:r>
            </a:p>
          </p:txBody>
        </p:sp>
      </p:grpSp>
      <p:sp>
        <p:nvSpPr>
          <p:cNvPr id="112" name="Овал 111"/>
          <p:cNvSpPr/>
          <p:nvPr/>
        </p:nvSpPr>
        <p:spPr>
          <a:xfrm>
            <a:off x="2339752" y="3573016"/>
            <a:ext cx="1944216" cy="1224136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TextBox 4"/>
          <p:cNvSpPr txBox="1"/>
          <p:nvPr/>
        </p:nvSpPr>
        <p:spPr>
          <a:xfrm>
            <a:off x="2411760" y="3861048"/>
            <a:ext cx="19153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cs typeface="Times New Roman" panose="02020603050405020304" pitchFamily="18" charset="0"/>
              </a:rPr>
              <a:t>Совет ветеранов станицы Елизаветинской</a:t>
            </a:r>
          </a:p>
        </p:txBody>
      </p:sp>
      <p:grpSp>
        <p:nvGrpSpPr>
          <p:cNvPr id="24" name="Группа 124"/>
          <p:cNvGrpSpPr/>
          <p:nvPr/>
        </p:nvGrpSpPr>
        <p:grpSpPr>
          <a:xfrm>
            <a:off x="6406442" y="5178580"/>
            <a:ext cx="2627784" cy="1286721"/>
            <a:chOff x="5585840" y="1112431"/>
            <a:chExt cx="2041291" cy="307779"/>
          </a:xfrm>
        </p:grpSpPr>
        <p:sp>
          <p:nvSpPr>
            <p:cNvPr id="128" name="Овал 127"/>
            <p:cNvSpPr/>
            <p:nvPr/>
          </p:nvSpPr>
          <p:spPr>
            <a:xfrm>
              <a:off x="5585840" y="1112431"/>
              <a:ext cx="2041291" cy="307779"/>
            </a:xfrm>
            <a:prstGeom prst="ellipse">
              <a:avLst/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9" name="Овал 4"/>
            <p:cNvSpPr/>
            <p:nvPr/>
          </p:nvSpPr>
          <p:spPr>
            <a:xfrm>
              <a:off x="5884780" y="1157504"/>
              <a:ext cx="1443411" cy="217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/>
              <a:r>
                <a:rPr lang="ru-RU" sz="1200" b="1" dirty="0" smtClean="0">
                  <a:cs typeface="Times New Roman" panose="02020603050405020304" pitchFamily="18" charset="0"/>
                </a:rPr>
                <a:t>  </a:t>
              </a:r>
              <a:r>
                <a:rPr lang="ru-RU" sz="1400" b="1" dirty="0">
                  <a:cs typeface="Times New Roman" panose="02020603050405020304" pitchFamily="18" charset="0"/>
                </a:rPr>
                <a:t>Свято-Покровский Храм станицы Елизаветинской</a:t>
              </a:r>
            </a:p>
          </p:txBody>
        </p:sp>
      </p:grpSp>
      <p:grpSp>
        <p:nvGrpSpPr>
          <p:cNvPr id="27" name="Группа 129"/>
          <p:cNvGrpSpPr/>
          <p:nvPr/>
        </p:nvGrpSpPr>
        <p:grpSpPr>
          <a:xfrm>
            <a:off x="4584207" y="1988840"/>
            <a:ext cx="2196752" cy="1440160"/>
            <a:chOff x="5585840" y="1112431"/>
            <a:chExt cx="2041291" cy="307779"/>
          </a:xfrm>
        </p:grpSpPr>
        <p:sp>
          <p:nvSpPr>
            <p:cNvPr id="131" name="Овал 130"/>
            <p:cNvSpPr/>
            <p:nvPr/>
          </p:nvSpPr>
          <p:spPr>
            <a:xfrm>
              <a:off x="5585840" y="1112431"/>
              <a:ext cx="2041291" cy="307779"/>
            </a:xfrm>
            <a:prstGeom prst="ellipse">
              <a:avLst/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2" name="Овал 4"/>
            <p:cNvSpPr/>
            <p:nvPr/>
          </p:nvSpPr>
          <p:spPr>
            <a:xfrm>
              <a:off x="5884780" y="1157504"/>
              <a:ext cx="1443411" cy="217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/>
              <a:r>
                <a:rPr lang="ru-RU" sz="1400" b="1" dirty="0" smtClean="0">
                  <a:cs typeface="Times New Roman" panose="02020603050405020304" pitchFamily="18" charset="0"/>
                </a:rPr>
                <a:t>Первый казачий университет</a:t>
              </a:r>
            </a:p>
            <a:p>
              <a:pPr algn="ctr"/>
              <a:r>
                <a:rPr lang="ru-RU" sz="1400" b="1" dirty="0" smtClean="0">
                  <a:cs typeface="Times New Roman" panose="02020603050405020304" pitchFamily="18" charset="0"/>
                </a:rPr>
                <a:t> им. </a:t>
              </a:r>
              <a:r>
                <a:rPr lang="ru-RU" sz="1400" b="1" dirty="0" err="1" smtClean="0">
                  <a:cs typeface="Times New Roman" panose="02020603050405020304" pitchFamily="18" charset="0"/>
                </a:rPr>
                <a:t>К.Г.Разумовского</a:t>
              </a:r>
              <a:r>
                <a:rPr lang="ru-RU" sz="1400" b="1" dirty="0" smtClean="0">
                  <a:cs typeface="Times New Roman" panose="02020603050405020304" pitchFamily="18" charset="0"/>
                </a:rPr>
                <a:t> </a:t>
              </a:r>
              <a:r>
                <a:rPr lang="ru-RU" sz="1400" b="1" dirty="0" err="1" smtClean="0">
                  <a:cs typeface="Times New Roman" panose="02020603050405020304" pitchFamily="18" charset="0"/>
                </a:rPr>
                <a:t>г.Москва</a:t>
              </a:r>
              <a:endParaRPr lang="ru-RU" sz="1400" b="1" dirty="0">
                <a:cs typeface="Times New Roman" panose="02020603050405020304" pitchFamily="18" charset="0"/>
              </a:endParaRPr>
            </a:p>
          </p:txBody>
        </p:sp>
      </p:grpSp>
      <p:grpSp>
        <p:nvGrpSpPr>
          <p:cNvPr id="90" name="Группа 45"/>
          <p:cNvGrpSpPr/>
          <p:nvPr/>
        </p:nvGrpSpPr>
        <p:grpSpPr>
          <a:xfrm>
            <a:off x="6896395" y="3645024"/>
            <a:ext cx="2016224" cy="1224136"/>
            <a:chOff x="5585840" y="1112431"/>
            <a:chExt cx="2041291" cy="307779"/>
          </a:xfrm>
        </p:grpSpPr>
        <p:sp>
          <p:nvSpPr>
            <p:cNvPr id="91" name="Овал 90"/>
            <p:cNvSpPr/>
            <p:nvPr/>
          </p:nvSpPr>
          <p:spPr>
            <a:xfrm>
              <a:off x="5585840" y="1112431"/>
              <a:ext cx="2041291" cy="307779"/>
            </a:xfrm>
            <a:prstGeom prst="ellipse">
              <a:avLst/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2" name="Овал 4"/>
            <p:cNvSpPr/>
            <p:nvPr/>
          </p:nvSpPr>
          <p:spPr>
            <a:xfrm>
              <a:off x="5884780" y="1157504"/>
              <a:ext cx="1443411" cy="217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/>
              <a:r>
                <a:rPr lang="ru-RU" sz="1300" b="1" dirty="0">
                  <a:cs typeface="Times New Roman" panose="02020603050405020304" pitchFamily="18" charset="0"/>
                </a:rPr>
                <a:t>Администрация сельского поселения </a:t>
              </a:r>
              <a:r>
                <a:rPr lang="ru-RU" sz="1300" b="1" dirty="0" smtClean="0">
                  <a:cs typeface="Times New Roman" panose="02020603050405020304" pitchFamily="18" charset="0"/>
                </a:rPr>
                <a:t>хутор Маевский</a:t>
              </a:r>
              <a:endParaRPr lang="ru-RU" sz="1300" b="1" dirty="0">
                <a:cs typeface="Times New Roman" panose="02020603050405020304" pitchFamily="18" charset="0"/>
              </a:endParaRPr>
            </a:p>
          </p:txBody>
        </p:sp>
      </p:grpSp>
      <p:grpSp>
        <p:nvGrpSpPr>
          <p:cNvPr id="93" name="Группа 129"/>
          <p:cNvGrpSpPr/>
          <p:nvPr/>
        </p:nvGrpSpPr>
        <p:grpSpPr>
          <a:xfrm>
            <a:off x="2267744" y="1916832"/>
            <a:ext cx="2232248" cy="1512168"/>
            <a:chOff x="5585840" y="1112431"/>
            <a:chExt cx="2041291" cy="307779"/>
          </a:xfrm>
        </p:grpSpPr>
        <p:sp>
          <p:nvSpPr>
            <p:cNvPr id="94" name="Овал 93"/>
            <p:cNvSpPr/>
            <p:nvPr/>
          </p:nvSpPr>
          <p:spPr>
            <a:xfrm>
              <a:off x="5585840" y="1112431"/>
              <a:ext cx="2041291" cy="307779"/>
            </a:xfrm>
            <a:prstGeom prst="ellipse">
              <a:avLst/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5" name="Овал 4"/>
            <p:cNvSpPr/>
            <p:nvPr/>
          </p:nvSpPr>
          <p:spPr>
            <a:xfrm>
              <a:off x="5884780" y="1157504"/>
              <a:ext cx="1443411" cy="217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/>
              <a:r>
                <a:rPr lang="ru-RU" sz="1400" b="1" dirty="0" smtClean="0">
                  <a:cs typeface="Times New Roman" panose="02020603050405020304" pitchFamily="18" charset="0"/>
                </a:rPr>
                <a:t>Краснодарский научно-методический  центр</a:t>
              </a:r>
              <a:endParaRPr lang="ru-RU" sz="1400" b="1" dirty="0">
                <a:cs typeface="Times New Roman" panose="02020603050405020304" pitchFamily="18" charset="0"/>
              </a:endParaRPr>
            </a:p>
          </p:txBody>
        </p:sp>
      </p:grpSp>
      <p:grpSp>
        <p:nvGrpSpPr>
          <p:cNvPr id="96" name="Группа 129"/>
          <p:cNvGrpSpPr/>
          <p:nvPr/>
        </p:nvGrpSpPr>
        <p:grpSpPr>
          <a:xfrm>
            <a:off x="0" y="1916832"/>
            <a:ext cx="2267744" cy="1512168"/>
            <a:chOff x="5585840" y="1112431"/>
            <a:chExt cx="2041291" cy="307779"/>
          </a:xfrm>
        </p:grpSpPr>
        <p:sp>
          <p:nvSpPr>
            <p:cNvPr id="97" name="Овал 96"/>
            <p:cNvSpPr/>
            <p:nvPr/>
          </p:nvSpPr>
          <p:spPr>
            <a:xfrm>
              <a:off x="5585840" y="1112431"/>
              <a:ext cx="2041291" cy="307779"/>
            </a:xfrm>
            <a:prstGeom prst="ellipse">
              <a:avLst/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8" name="Овал 4"/>
            <p:cNvSpPr/>
            <p:nvPr/>
          </p:nvSpPr>
          <p:spPr>
            <a:xfrm>
              <a:off x="5884780" y="1157504"/>
              <a:ext cx="1443411" cy="217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/>
              <a:r>
                <a:rPr lang="ru-RU" sz="1400" b="1" dirty="0" smtClean="0">
                  <a:cs typeface="Times New Roman" panose="02020603050405020304" pitchFamily="18" charset="0"/>
                </a:rPr>
                <a:t>Департамент образования администрации  муниципального образования город Краснодар</a:t>
              </a:r>
              <a:endParaRPr lang="ru-RU" sz="1400" b="1" dirty="0"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Группа 129"/>
          <p:cNvGrpSpPr/>
          <p:nvPr/>
        </p:nvGrpSpPr>
        <p:grpSpPr>
          <a:xfrm>
            <a:off x="6858000" y="1988840"/>
            <a:ext cx="2196752" cy="1440160"/>
            <a:chOff x="5585840" y="1112431"/>
            <a:chExt cx="2041291" cy="307779"/>
          </a:xfrm>
        </p:grpSpPr>
        <p:sp>
          <p:nvSpPr>
            <p:cNvPr id="40" name="Овал 39"/>
            <p:cNvSpPr/>
            <p:nvPr/>
          </p:nvSpPr>
          <p:spPr>
            <a:xfrm>
              <a:off x="5585840" y="1112431"/>
              <a:ext cx="2041291" cy="307779"/>
            </a:xfrm>
            <a:prstGeom prst="ellipse">
              <a:avLst/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Овал 4"/>
            <p:cNvSpPr/>
            <p:nvPr/>
          </p:nvSpPr>
          <p:spPr>
            <a:xfrm>
              <a:off x="5884780" y="1157504"/>
              <a:ext cx="1443411" cy="217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/>
              <a:r>
                <a:rPr lang="ru-RU" sz="1400" b="1" dirty="0" smtClean="0">
                  <a:cs typeface="Times New Roman" panose="02020603050405020304" pitchFamily="18" charset="0"/>
                </a:rPr>
                <a:t>Филиал МГУТУ</a:t>
              </a:r>
            </a:p>
            <a:p>
              <a:pPr algn="ctr"/>
              <a:r>
                <a:rPr lang="ru-RU" sz="1400" b="1" dirty="0" smtClean="0">
                  <a:cs typeface="Times New Roman" panose="02020603050405020304" pitchFamily="18" charset="0"/>
                </a:rPr>
                <a:t>имени </a:t>
              </a:r>
            </a:p>
            <a:p>
              <a:pPr algn="ctr"/>
              <a:r>
                <a:rPr lang="ru-RU" sz="1400" b="1" dirty="0" smtClean="0">
                  <a:cs typeface="Times New Roman" panose="02020603050405020304" pitchFamily="18" charset="0"/>
                </a:rPr>
                <a:t>К.Г. Разумовского</a:t>
              </a:r>
            </a:p>
            <a:p>
              <a:pPr algn="ctr"/>
              <a:r>
                <a:rPr lang="ru-RU" sz="1400" b="1" dirty="0" smtClean="0">
                  <a:cs typeface="Times New Roman" panose="02020603050405020304" pitchFamily="18" charset="0"/>
                </a:rPr>
                <a:t>г.Темрюк </a:t>
              </a:r>
            </a:p>
            <a:p>
              <a:pPr algn="ctr"/>
              <a:endParaRPr lang="ru-RU" sz="1400" b="1" dirty="0"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711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77272" y="56657"/>
            <a:ext cx="6912768" cy="642942"/>
          </a:xfrm>
          <a:prstGeom prst="rect">
            <a:avLst/>
          </a:prstGeom>
          <a:solidFill>
            <a:srgbClr val="E6FF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 w="10541" cmpd="sng">
                <a:solidFill>
                  <a:srgbClr val="CEB966">
                    <a:shade val="88000"/>
                    <a:satMod val="110000"/>
                  </a:srgbClr>
                </a:solidFill>
                <a:prstDash val="solid"/>
              </a:ln>
              <a:solidFill>
                <a:srgbClr val="005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 w="10541" cmpd="sng">
                  <a:solidFill>
                    <a:srgbClr val="CEB96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5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СЕТЕВОЕ СООБЩЕСТВО</a:t>
            </a:r>
            <a:r>
              <a:rPr kumimoji="0" lang="en-US" sz="2800" b="1" i="0" u="none" strike="noStrike" kern="1200" cap="none" spc="0" normalizeH="0" baseline="0" noProof="0" dirty="0" smtClean="0">
                <a:ln w="10541" cmpd="sng">
                  <a:solidFill>
                    <a:srgbClr val="CEB96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5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 w="10541" cmpd="sng">
                  <a:solidFill>
                    <a:srgbClr val="CEB96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5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ru-RU" sz="2800" b="1" dirty="0" smtClean="0">
                <a:ln w="10541" cmpd="sng">
                  <a:solidFill>
                    <a:srgbClr val="CEB96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500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r>
              <a:rPr kumimoji="0" lang="ru-RU" sz="2800" b="1" i="0" u="none" strike="noStrike" kern="1200" cap="none" spc="0" normalizeH="0" baseline="0" noProof="0" dirty="0" smtClean="0">
                <a:ln w="10541" cmpd="sng">
                  <a:solidFill>
                    <a:srgbClr val="CEB96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5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ОО)</a:t>
            </a:r>
            <a:r>
              <a:rPr kumimoji="0" lang="ru-RU" sz="2400" b="1" i="0" u="none" strike="noStrike" kern="1200" cap="none" spc="0" normalizeH="0" baseline="0" noProof="0" dirty="0">
                <a:ln w="10541" cmpd="sng">
                  <a:solidFill>
                    <a:srgbClr val="CEB96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5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none" spc="0" normalizeH="0" baseline="0" noProof="0" dirty="0">
                <a:ln w="10541" cmpd="sng">
                  <a:solidFill>
                    <a:srgbClr val="CEB96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5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endParaRPr kumimoji="0" lang="ru-RU" sz="2400" b="1" i="0" u="none" strike="noStrike" kern="1200" cap="none" spc="0" normalizeH="0" baseline="0" noProof="0" dirty="0">
              <a:ln w="10541" cmpd="sng">
                <a:solidFill>
                  <a:srgbClr val="CEB966">
                    <a:shade val="88000"/>
                    <a:satMod val="110000"/>
                  </a:srgbClr>
                </a:solidFill>
                <a:prstDash val="solid"/>
              </a:ln>
              <a:solidFill>
                <a:srgbClr val="00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2721163" y="907209"/>
            <a:ext cx="3338101" cy="667072"/>
            <a:chOff x="3069825" y="2020248"/>
            <a:chExt cx="2031363" cy="1352177"/>
          </a:xfrm>
        </p:grpSpPr>
        <p:sp>
          <p:nvSpPr>
            <p:cNvPr id="25" name="Овал 24"/>
            <p:cNvSpPr/>
            <p:nvPr/>
          </p:nvSpPr>
          <p:spPr>
            <a:xfrm>
              <a:off x="3069825" y="2020248"/>
              <a:ext cx="2031363" cy="1352177"/>
            </a:xfrm>
            <a:prstGeom prst="ellipse">
              <a:avLst/>
            </a:prstGeom>
            <a:solidFill>
              <a:srgbClr val="FF010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Овал 4"/>
            <p:cNvSpPr/>
            <p:nvPr/>
          </p:nvSpPr>
          <p:spPr>
            <a:xfrm>
              <a:off x="3392889" y="2108328"/>
              <a:ext cx="1436391" cy="956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marL="0" marR="0" lvl="0" indent="0" algn="ctr" defTabSz="9334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МАОУ </a:t>
              </a:r>
              <a:r>
                <a:rPr kumimoji="0" lang="ru-RU" sz="2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СОШ № </a:t>
              </a:r>
              <a:r>
                <a:rPr kumimoji="0" lang="ru-RU" sz="2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76</a:t>
              </a:r>
              <a:endParaRPr kumimoji="0" lang="ru-RU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4195816" y="1713451"/>
            <a:ext cx="1581889" cy="476486"/>
            <a:chOff x="1332840" y="42599"/>
            <a:chExt cx="1581889" cy="785739"/>
          </a:xfrm>
        </p:grpSpPr>
        <p:sp>
          <p:nvSpPr>
            <p:cNvPr id="56" name="Овал 55"/>
            <p:cNvSpPr/>
            <p:nvPr/>
          </p:nvSpPr>
          <p:spPr>
            <a:xfrm>
              <a:off x="1332840" y="42599"/>
              <a:ext cx="1581889" cy="785739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7" name="Овал 4"/>
            <p:cNvSpPr/>
            <p:nvPr/>
          </p:nvSpPr>
          <p:spPr>
            <a:xfrm>
              <a:off x="1475883" y="157667"/>
              <a:ext cx="1200505" cy="6480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marR="0" lvl="0" indent="0" algn="ctr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СОШ № 45</a:t>
              </a: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1652338" y="1326897"/>
            <a:ext cx="1426121" cy="479533"/>
            <a:chOff x="552069" y="134567"/>
            <a:chExt cx="1667084" cy="835581"/>
          </a:xfrm>
          <a:solidFill>
            <a:srgbClr val="FFC000"/>
          </a:solidFill>
        </p:grpSpPr>
        <p:sp>
          <p:nvSpPr>
            <p:cNvPr id="59" name="Овал 58"/>
            <p:cNvSpPr/>
            <p:nvPr/>
          </p:nvSpPr>
          <p:spPr>
            <a:xfrm>
              <a:off x="552069" y="134567"/>
              <a:ext cx="1667084" cy="835581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0" name="Овал 4"/>
            <p:cNvSpPr/>
            <p:nvPr/>
          </p:nvSpPr>
          <p:spPr>
            <a:xfrm>
              <a:off x="796208" y="256935"/>
              <a:ext cx="1178806" cy="5908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</a:t>
              </a: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СОШ № </a:t>
              </a: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5777705" y="1900903"/>
            <a:ext cx="1593738" cy="417898"/>
            <a:chOff x="510837" y="1589313"/>
            <a:chExt cx="1703217" cy="911978"/>
          </a:xfrm>
          <a:solidFill>
            <a:srgbClr val="FFC000"/>
          </a:solidFill>
        </p:grpSpPr>
        <p:sp>
          <p:nvSpPr>
            <p:cNvPr id="62" name="Овал 61"/>
            <p:cNvSpPr/>
            <p:nvPr/>
          </p:nvSpPr>
          <p:spPr>
            <a:xfrm>
              <a:off x="510837" y="1589313"/>
              <a:ext cx="1703217" cy="911978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3" name="Овал 4"/>
            <p:cNvSpPr/>
            <p:nvPr/>
          </p:nvSpPr>
          <p:spPr>
            <a:xfrm>
              <a:off x="604043" y="1854397"/>
              <a:ext cx="1487174" cy="32243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МАОУ СОШ № 75</a:t>
              </a: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77606" y="1858087"/>
            <a:ext cx="1675823" cy="479495"/>
            <a:chOff x="1102943" y="0"/>
            <a:chExt cx="1929572" cy="959671"/>
          </a:xfrm>
          <a:solidFill>
            <a:srgbClr val="FFC000"/>
          </a:solidFill>
        </p:grpSpPr>
        <p:sp>
          <p:nvSpPr>
            <p:cNvPr id="65" name="Овал 64"/>
            <p:cNvSpPr/>
            <p:nvPr/>
          </p:nvSpPr>
          <p:spPr>
            <a:xfrm>
              <a:off x="1102943" y="0"/>
              <a:ext cx="1929572" cy="959671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6" name="Овал 4"/>
            <p:cNvSpPr/>
            <p:nvPr/>
          </p:nvSpPr>
          <p:spPr>
            <a:xfrm>
              <a:off x="1385522" y="140542"/>
              <a:ext cx="1364414" cy="67859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СОШ № 68</a:t>
              </a: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7053005" y="1242768"/>
            <a:ext cx="1981049" cy="458202"/>
            <a:chOff x="681518" y="1604807"/>
            <a:chExt cx="1981049" cy="1144916"/>
          </a:xfrm>
          <a:solidFill>
            <a:srgbClr val="FFC000"/>
          </a:solidFill>
        </p:grpSpPr>
        <p:sp>
          <p:nvSpPr>
            <p:cNvPr id="68" name="Овал 67"/>
            <p:cNvSpPr/>
            <p:nvPr/>
          </p:nvSpPr>
          <p:spPr>
            <a:xfrm>
              <a:off x="681518" y="1604807"/>
              <a:ext cx="1981049" cy="1144916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9" name="Овал 4"/>
            <p:cNvSpPr/>
            <p:nvPr/>
          </p:nvSpPr>
          <p:spPr>
            <a:xfrm>
              <a:off x="971636" y="1772476"/>
              <a:ext cx="1400813" cy="8095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marL="0" marR="0" lvl="0" indent="0" algn="ctr" defTabSz="10223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СОШ № </a:t>
              </a: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38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7480423" y="631911"/>
            <a:ext cx="1629207" cy="423001"/>
            <a:chOff x="0" y="2613475"/>
            <a:chExt cx="2543554" cy="1307599"/>
          </a:xfrm>
          <a:solidFill>
            <a:srgbClr val="FFC000"/>
          </a:solidFill>
        </p:grpSpPr>
        <p:sp>
          <p:nvSpPr>
            <p:cNvPr id="71" name="Овал 70"/>
            <p:cNvSpPr/>
            <p:nvPr/>
          </p:nvSpPr>
          <p:spPr>
            <a:xfrm>
              <a:off x="0" y="2613475"/>
              <a:ext cx="2543554" cy="1307599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2" name="Овал 4"/>
            <p:cNvSpPr/>
            <p:nvPr/>
          </p:nvSpPr>
          <p:spPr>
            <a:xfrm>
              <a:off x="372495" y="2804968"/>
              <a:ext cx="1798564" cy="92461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marR="0" lvl="0" indent="0" algn="ctr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СОШ № 77</a:t>
              </a:r>
            </a:p>
          </p:txBody>
        </p:sp>
      </p:grpSp>
      <p:sp>
        <p:nvSpPr>
          <p:cNvPr id="6" name="Овал 5"/>
          <p:cNvSpPr/>
          <p:nvPr/>
        </p:nvSpPr>
        <p:spPr>
          <a:xfrm>
            <a:off x="33534" y="3294389"/>
            <a:ext cx="1766729" cy="5405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№11 </a:t>
            </a:r>
            <a:r>
              <a:rPr kumimoji="0" lang="ru-RU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х.Маевский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284" y="3865173"/>
            <a:ext cx="17922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123" y="3844948"/>
            <a:ext cx="17922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407" y="4408400"/>
            <a:ext cx="17922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032" y="2950707"/>
            <a:ext cx="2100827" cy="60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374" y="3674780"/>
            <a:ext cx="1719371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266" y="4401131"/>
            <a:ext cx="17922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4180"/>
            <a:ext cx="17922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9" name="Группа 118"/>
          <p:cNvGrpSpPr/>
          <p:nvPr/>
        </p:nvGrpSpPr>
        <p:grpSpPr>
          <a:xfrm>
            <a:off x="1486265" y="2168552"/>
            <a:ext cx="1667084" cy="479533"/>
            <a:chOff x="552069" y="134567"/>
            <a:chExt cx="1667084" cy="835581"/>
          </a:xfrm>
          <a:solidFill>
            <a:srgbClr val="FFC000"/>
          </a:solidFill>
        </p:grpSpPr>
        <p:sp>
          <p:nvSpPr>
            <p:cNvPr id="120" name="Овал 119"/>
            <p:cNvSpPr/>
            <p:nvPr/>
          </p:nvSpPr>
          <p:spPr>
            <a:xfrm>
              <a:off x="552069" y="134567"/>
              <a:ext cx="1667084" cy="835581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21" name="Овал 4"/>
            <p:cNvSpPr/>
            <p:nvPr/>
          </p:nvSpPr>
          <p:spPr>
            <a:xfrm>
              <a:off x="796208" y="256935"/>
              <a:ext cx="1178806" cy="5908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</a:t>
              </a: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СОШ № </a:t>
              </a: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049" name="TextBox 2048"/>
          <p:cNvSpPr txBox="1"/>
          <p:nvPr/>
        </p:nvSpPr>
        <p:spPr>
          <a:xfrm>
            <a:off x="2021289" y="3951004"/>
            <a:ext cx="1438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№45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ст.Северская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68" name="TextBox 2067"/>
          <p:cNvSpPr txBox="1"/>
          <p:nvPr/>
        </p:nvSpPr>
        <p:spPr>
          <a:xfrm>
            <a:off x="3855826" y="3914613"/>
            <a:ext cx="1471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МАОУ СОШ №11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г.Тимашевск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69" name="TextBox 2068"/>
          <p:cNvSpPr txBox="1"/>
          <p:nvPr/>
        </p:nvSpPr>
        <p:spPr>
          <a:xfrm>
            <a:off x="2829093" y="4497516"/>
            <a:ext cx="1469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№7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гКущевский</a:t>
            </a:r>
            <a:r>
              <a:rPr kumimoji="0" lang="ru-RU" sz="1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р-он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73" name="TextBox 2072"/>
          <p:cNvSpPr txBox="1"/>
          <p:nvPr/>
        </p:nvSpPr>
        <p:spPr>
          <a:xfrm>
            <a:off x="4318659" y="4507469"/>
            <a:ext cx="2218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№3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г.Туапсе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74" name="TextBox 2073"/>
          <p:cNvSpPr txBox="1"/>
          <p:nvPr/>
        </p:nvSpPr>
        <p:spPr>
          <a:xfrm>
            <a:off x="7434609" y="3766455"/>
            <a:ext cx="1256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АОУ СОШ №4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ст.Динская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75" name="TextBox 2074"/>
          <p:cNvSpPr txBox="1"/>
          <p:nvPr/>
        </p:nvSpPr>
        <p:spPr>
          <a:xfrm>
            <a:off x="7298031" y="3072716"/>
            <a:ext cx="1361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г.Геленджик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76" name="TextBox 2075"/>
          <p:cNvSpPr txBox="1"/>
          <p:nvPr/>
        </p:nvSpPr>
        <p:spPr>
          <a:xfrm>
            <a:off x="-137553" y="4080787"/>
            <a:ext cx="2111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№2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п.Мостовской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107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943" y="3862239"/>
            <a:ext cx="1668234" cy="569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99856" y="3951885"/>
            <a:ext cx="1476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МБОУ СОШ №19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ст.Марьянская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     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133" name="Группа 132"/>
          <p:cNvGrpSpPr/>
          <p:nvPr/>
        </p:nvGrpSpPr>
        <p:grpSpPr>
          <a:xfrm>
            <a:off x="2482376" y="1696674"/>
            <a:ext cx="1615582" cy="479533"/>
            <a:chOff x="552069" y="134567"/>
            <a:chExt cx="1667084" cy="835581"/>
          </a:xfrm>
          <a:solidFill>
            <a:srgbClr val="FFC000"/>
          </a:solidFill>
        </p:grpSpPr>
        <p:sp>
          <p:nvSpPr>
            <p:cNvPr id="134" name="Овал 133"/>
            <p:cNvSpPr/>
            <p:nvPr/>
          </p:nvSpPr>
          <p:spPr>
            <a:xfrm>
              <a:off x="552069" y="134567"/>
              <a:ext cx="1667084" cy="835581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35" name="Овал 4"/>
            <p:cNvSpPr/>
            <p:nvPr/>
          </p:nvSpPr>
          <p:spPr>
            <a:xfrm>
              <a:off x="796208" y="256935"/>
              <a:ext cx="1178806" cy="5908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МАОУ СОШ № </a:t>
              </a: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96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7395659" y="1845420"/>
            <a:ext cx="1644974" cy="458202"/>
            <a:chOff x="681518" y="1604807"/>
            <a:chExt cx="1981049" cy="1144916"/>
          </a:xfrm>
          <a:solidFill>
            <a:srgbClr val="FFC000"/>
          </a:solidFill>
        </p:grpSpPr>
        <p:sp>
          <p:nvSpPr>
            <p:cNvPr id="137" name="Овал 136"/>
            <p:cNvSpPr/>
            <p:nvPr/>
          </p:nvSpPr>
          <p:spPr>
            <a:xfrm>
              <a:off x="681518" y="1604807"/>
              <a:ext cx="1981049" cy="1144916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38" name="Овал 4"/>
            <p:cNvSpPr/>
            <p:nvPr/>
          </p:nvSpPr>
          <p:spPr>
            <a:xfrm>
              <a:off x="971636" y="1772476"/>
              <a:ext cx="1400813" cy="8095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marL="0" marR="0" lvl="0" indent="0" algn="ctr" defTabSz="10223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Краснодарский ПКУ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5970512" y="820450"/>
            <a:ext cx="1629207" cy="423001"/>
            <a:chOff x="0" y="2613475"/>
            <a:chExt cx="2543554" cy="1307599"/>
          </a:xfrm>
          <a:solidFill>
            <a:srgbClr val="FFC000"/>
          </a:solidFill>
        </p:grpSpPr>
        <p:sp>
          <p:nvSpPr>
            <p:cNvPr id="140" name="Овал 139"/>
            <p:cNvSpPr/>
            <p:nvPr/>
          </p:nvSpPr>
          <p:spPr>
            <a:xfrm>
              <a:off x="0" y="2613475"/>
              <a:ext cx="2543554" cy="1307599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41" name="Овал 4"/>
            <p:cNvSpPr/>
            <p:nvPr/>
          </p:nvSpPr>
          <p:spPr>
            <a:xfrm>
              <a:off x="372495" y="2804968"/>
              <a:ext cx="1798564" cy="92461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marR="0" lvl="0" indent="0" algn="ctr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</a:t>
              </a: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ДО ГДЮСШ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5505343" y="1419249"/>
            <a:ext cx="1629207" cy="423001"/>
            <a:chOff x="0" y="2613475"/>
            <a:chExt cx="2543554" cy="1307599"/>
          </a:xfrm>
          <a:solidFill>
            <a:srgbClr val="FFC000"/>
          </a:solidFill>
        </p:grpSpPr>
        <p:sp>
          <p:nvSpPr>
            <p:cNvPr id="143" name="Овал 142"/>
            <p:cNvSpPr/>
            <p:nvPr/>
          </p:nvSpPr>
          <p:spPr>
            <a:xfrm>
              <a:off x="0" y="2613475"/>
              <a:ext cx="2543554" cy="1307599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44" name="Овал 4"/>
            <p:cNvSpPr/>
            <p:nvPr/>
          </p:nvSpPr>
          <p:spPr>
            <a:xfrm>
              <a:off x="372495" y="2804968"/>
              <a:ext cx="1798564" cy="92461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marR="0" lvl="0" indent="0" algn="ctr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СОШ № </a:t>
              </a: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37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" name="Овал 3"/>
          <p:cNvSpPr/>
          <p:nvPr/>
        </p:nvSpPr>
        <p:spPr>
          <a:xfrm>
            <a:off x="4303230" y="3271606"/>
            <a:ext cx="2441509" cy="49484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МОБУ ООШ № 44 г. Сочи, с.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Пластунка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865908" y="3282318"/>
            <a:ext cx="2295972" cy="5438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МОБУ СОШ № 28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Лабинский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р-он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78" name="Группа 77"/>
          <p:cNvGrpSpPr/>
          <p:nvPr/>
        </p:nvGrpSpPr>
        <p:grpSpPr>
          <a:xfrm>
            <a:off x="3357345" y="2184946"/>
            <a:ext cx="1667084" cy="479533"/>
            <a:chOff x="552069" y="134567"/>
            <a:chExt cx="1667084" cy="835581"/>
          </a:xfrm>
          <a:solidFill>
            <a:srgbClr val="FFC000"/>
          </a:solidFill>
        </p:grpSpPr>
        <p:sp>
          <p:nvSpPr>
            <p:cNvPr id="79" name="Овал 78"/>
            <p:cNvSpPr/>
            <p:nvPr/>
          </p:nvSpPr>
          <p:spPr>
            <a:xfrm>
              <a:off x="552069" y="134567"/>
              <a:ext cx="1667084" cy="835581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0" name="Овал 4"/>
            <p:cNvSpPr/>
            <p:nvPr/>
          </p:nvSpPr>
          <p:spPr>
            <a:xfrm>
              <a:off x="796208" y="256935"/>
              <a:ext cx="1178806" cy="5908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МАОУ СОШ № 71</a:t>
              </a:r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23317" y="2742828"/>
            <a:ext cx="1981049" cy="458202"/>
            <a:chOff x="681518" y="1604807"/>
            <a:chExt cx="1981049" cy="1144916"/>
          </a:xfrm>
          <a:solidFill>
            <a:srgbClr val="FFC000"/>
          </a:solidFill>
        </p:grpSpPr>
        <p:sp>
          <p:nvSpPr>
            <p:cNvPr id="82" name="Овал 81"/>
            <p:cNvSpPr/>
            <p:nvPr/>
          </p:nvSpPr>
          <p:spPr>
            <a:xfrm>
              <a:off x="681518" y="1604807"/>
              <a:ext cx="1981049" cy="1144916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3" name="Овал 4"/>
            <p:cNvSpPr/>
            <p:nvPr/>
          </p:nvSpPr>
          <p:spPr>
            <a:xfrm>
              <a:off x="971636" y="1772476"/>
              <a:ext cx="1400813" cy="8095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marL="0" marR="0" lvl="0" indent="0" algn="ctr" defTabSz="10223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dirty="0" smtClean="0">
                  <a:solidFill>
                    <a:sysClr val="windowText" lastClr="000000"/>
                  </a:solidFill>
                  <a:latin typeface="Calibri"/>
                </a:rPr>
                <a:t>МБОУ ДО «ЦРТДЮ"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4307406" y="2700584"/>
            <a:ext cx="1779795" cy="458202"/>
            <a:chOff x="681518" y="1604807"/>
            <a:chExt cx="1981049" cy="1144916"/>
          </a:xfrm>
          <a:solidFill>
            <a:srgbClr val="FFC000"/>
          </a:solidFill>
        </p:grpSpPr>
        <p:sp>
          <p:nvSpPr>
            <p:cNvPr id="85" name="Овал 84"/>
            <p:cNvSpPr/>
            <p:nvPr/>
          </p:nvSpPr>
          <p:spPr>
            <a:xfrm>
              <a:off x="681518" y="1604807"/>
              <a:ext cx="1981049" cy="1144916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6" name="Овал 4"/>
            <p:cNvSpPr/>
            <p:nvPr/>
          </p:nvSpPr>
          <p:spPr>
            <a:xfrm>
              <a:off x="971636" y="1772476"/>
              <a:ext cx="1400813" cy="8095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marL="0" marR="0" lvl="0" indent="0" algn="ctr" defTabSz="10223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dirty="0" smtClean="0">
                  <a:solidFill>
                    <a:sysClr val="windowText" lastClr="000000"/>
                  </a:solidFill>
                  <a:latin typeface="Calibri"/>
                </a:rPr>
                <a:t>МАОУ СОШ №52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Овал 2"/>
          <p:cNvSpPr/>
          <p:nvPr/>
        </p:nvSpPr>
        <p:spPr>
          <a:xfrm>
            <a:off x="5313948" y="4965667"/>
            <a:ext cx="1453989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МБОУ СОШ №29</a:t>
            </a:r>
          </a:p>
          <a:p>
            <a:pPr lvl="0"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 </a:t>
            </a:r>
            <a:r>
              <a:rPr lang="ru-RU" sz="1100" b="1" dirty="0" err="1">
                <a:solidFill>
                  <a:prstClr val="black"/>
                </a:solidFill>
              </a:rPr>
              <a:t>г.Донецк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2209030" y="5003235"/>
            <a:ext cx="1453989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МБОУ СОШ №100</a:t>
            </a:r>
          </a:p>
          <a:p>
            <a:pPr lvl="0"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 </a:t>
            </a:r>
            <a:r>
              <a:rPr lang="ru-RU" sz="1100" b="1" dirty="0" err="1">
                <a:solidFill>
                  <a:prstClr val="black"/>
                </a:solidFill>
              </a:rPr>
              <a:t>г.Пушкин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3715386" y="4916991"/>
            <a:ext cx="1453989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БОУ СОШ №</a:t>
            </a:r>
            <a:r>
              <a:rPr lang="ru-RU" sz="1100" b="1" dirty="0" smtClean="0">
                <a:solidFill>
                  <a:prstClr val="black"/>
                </a:solidFill>
              </a:rPr>
              <a:t>3 </a:t>
            </a:r>
            <a:r>
              <a:rPr lang="ru-RU" sz="1100" b="1" dirty="0" err="1" smtClean="0">
                <a:solidFill>
                  <a:prstClr val="black"/>
                </a:solidFill>
              </a:rPr>
              <a:t>г.Мыски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3014597" y="5688617"/>
            <a:ext cx="1484710" cy="928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ГБОУ кадетская школа-интернат  </a:t>
            </a:r>
            <a:r>
              <a:rPr lang="ru-RU" sz="1100" b="1" dirty="0" err="1">
                <a:solidFill>
                  <a:prstClr val="black"/>
                </a:solidFill>
              </a:rPr>
              <a:t>г.Куртамыш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96" name="Овал 95"/>
          <p:cNvSpPr/>
          <p:nvPr/>
        </p:nvSpPr>
        <p:spPr>
          <a:xfrm>
            <a:off x="6259" y="4932592"/>
            <a:ext cx="1306222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МКОУ СОШ №1 </a:t>
            </a:r>
            <a:r>
              <a:rPr lang="ru-RU" sz="1100" b="1" dirty="0" err="1" smtClean="0">
                <a:solidFill>
                  <a:prstClr val="black"/>
                </a:solidFill>
              </a:rPr>
              <a:t>г.Куртамыш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97" name="Овал 96"/>
          <p:cNvSpPr/>
          <p:nvPr/>
        </p:nvSpPr>
        <p:spPr>
          <a:xfrm>
            <a:off x="1077272" y="4465222"/>
            <a:ext cx="1453989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МБОУ СОШ №38 </a:t>
            </a:r>
            <a:r>
              <a:rPr lang="ru-RU" sz="1100" b="1" dirty="0" err="1">
                <a:solidFill>
                  <a:prstClr val="black"/>
                </a:solidFill>
              </a:rPr>
              <a:t>г.Москва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98" name="Овал 97"/>
          <p:cNvSpPr/>
          <p:nvPr/>
        </p:nvSpPr>
        <p:spPr>
          <a:xfrm>
            <a:off x="7852501" y="4280285"/>
            <a:ext cx="1210242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СШ №27 «а» Новая Адыгея</a:t>
            </a:r>
          </a:p>
        </p:txBody>
      </p:sp>
      <p:sp>
        <p:nvSpPr>
          <p:cNvPr id="99" name="Овал 98"/>
          <p:cNvSpPr/>
          <p:nvPr/>
        </p:nvSpPr>
        <p:spPr>
          <a:xfrm>
            <a:off x="6446465" y="4468402"/>
            <a:ext cx="1386817" cy="7197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МБОУ СОШ №56 </a:t>
            </a:r>
            <a:r>
              <a:rPr lang="ru-RU" sz="1100" b="1" dirty="0" err="1">
                <a:solidFill>
                  <a:prstClr val="black"/>
                </a:solidFill>
              </a:rPr>
              <a:t>г.Магнитогорск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100" name="Овал 99"/>
          <p:cNvSpPr/>
          <p:nvPr/>
        </p:nvSpPr>
        <p:spPr>
          <a:xfrm>
            <a:off x="1095815" y="5365382"/>
            <a:ext cx="1275065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 smtClean="0">
                <a:solidFill>
                  <a:prstClr val="black"/>
                </a:solidFill>
              </a:rPr>
              <a:t>МБОУ СОШ №12 Петрозаводск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7571288" y="5161788"/>
            <a:ext cx="1453989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КГТУ (</a:t>
            </a:r>
            <a:r>
              <a:rPr lang="ru-RU" sz="1100" b="1" dirty="0" smtClean="0">
                <a:solidFill>
                  <a:prstClr val="black"/>
                </a:solidFill>
              </a:rPr>
              <a:t>ПКУ)</a:t>
            </a:r>
            <a:endParaRPr lang="ru-RU" sz="1100" b="1" dirty="0">
              <a:solidFill>
                <a:prstClr val="black"/>
              </a:solidFill>
            </a:endParaRPr>
          </a:p>
          <a:p>
            <a:pPr lvl="0" algn="ctr">
              <a:defRPr/>
            </a:pPr>
            <a:r>
              <a:rPr lang="ru-RU" sz="1100" b="1" dirty="0" smtClean="0">
                <a:solidFill>
                  <a:prstClr val="black"/>
                </a:solidFill>
              </a:rPr>
              <a:t>Филиал </a:t>
            </a:r>
            <a:r>
              <a:rPr lang="ru-RU" sz="1100" b="1" dirty="0" err="1" smtClean="0">
                <a:solidFill>
                  <a:prstClr val="black"/>
                </a:solidFill>
              </a:rPr>
              <a:t>г.Темрюк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4560111" y="5645917"/>
            <a:ext cx="1528500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 smtClean="0">
                <a:solidFill>
                  <a:prstClr val="black"/>
                </a:solidFill>
              </a:rPr>
              <a:t>Аксаковская гимназия №11 Уфа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103" name="Овал 102"/>
          <p:cNvSpPr/>
          <p:nvPr/>
        </p:nvSpPr>
        <p:spPr>
          <a:xfrm>
            <a:off x="77606" y="6007392"/>
            <a:ext cx="1453989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 err="1" smtClean="0">
                <a:solidFill>
                  <a:prstClr val="black"/>
                </a:solidFill>
              </a:rPr>
              <a:t>Саргатский</a:t>
            </a:r>
            <a:r>
              <a:rPr lang="ru-RU" sz="1100" b="1" dirty="0" smtClean="0">
                <a:solidFill>
                  <a:prstClr val="black"/>
                </a:solidFill>
              </a:rPr>
              <a:t> лицей Омская обл.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104" name="Овал 103"/>
          <p:cNvSpPr/>
          <p:nvPr/>
        </p:nvSpPr>
        <p:spPr>
          <a:xfrm>
            <a:off x="1624470" y="6093740"/>
            <a:ext cx="1453989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 smtClean="0">
                <a:solidFill>
                  <a:prstClr val="black"/>
                </a:solidFill>
              </a:rPr>
              <a:t>МОУ СОШ34 Комсомольск на Амуре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105" name="Овал 104"/>
          <p:cNvSpPr/>
          <p:nvPr/>
        </p:nvSpPr>
        <p:spPr>
          <a:xfrm>
            <a:off x="6508516" y="5448566"/>
            <a:ext cx="1203455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100" b="1" dirty="0" smtClean="0">
                <a:solidFill>
                  <a:prstClr val="black"/>
                </a:solidFill>
              </a:rPr>
              <a:t>КГТУ (ПКУ)</a:t>
            </a:r>
            <a:r>
              <a:rPr lang="ru-RU" sz="1100" b="1" dirty="0" err="1" smtClean="0">
                <a:solidFill>
                  <a:prstClr val="black"/>
                </a:solidFill>
              </a:rPr>
              <a:t>г.Москва</a:t>
            </a:r>
            <a:endParaRPr lang="ru-RU" sz="1100" b="1" dirty="0">
              <a:solidFill>
                <a:prstClr val="black"/>
              </a:solidFill>
            </a:endParaRPr>
          </a:p>
        </p:txBody>
      </p:sp>
      <p:grpSp>
        <p:nvGrpSpPr>
          <p:cNvPr id="87" name="Группа 86"/>
          <p:cNvGrpSpPr/>
          <p:nvPr/>
        </p:nvGrpSpPr>
        <p:grpSpPr>
          <a:xfrm>
            <a:off x="2261523" y="2778361"/>
            <a:ext cx="1981049" cy="458202"/>
            <a:chOff x="681518" y="1604807"/>
            <a:chExt cx="1981049" cy="1144916"/>
          </a:xfrm>
          <a:solidFill>
            <a:srgbClr val="FFC000"/>
          </a:solidFill>
        </p:grpSpPr>
        <p:sp>
          <p:nvSpPr>
            <p:cNvPr id="88" name="Овал 87"/>
            <p:cNvSpPr/>
            <p:nvPr/>
          </p:nvSpPr>
          <p:spPr>
            <a:xfrm>
              <a:off x="681518" y="1604807"/>
              <a:ext cx="1981049" cy="1144916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9" name="Овал 4"/>
            <p:cNvSpPr/>
            <p:nvPr/>
          </p:nvSpPr>
          <p:spPr>
            <a:xfrm>
              <a:off x="971636" y="1772476"/>
              <a:ext cx="1400813" cy="8095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marL="0" marR="0" lvl="0" indent="0" algn="ctr" defTabSz="10223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dirty="0" smtClean="0">
                  <a:solidFill>
                    <a:sysClr val="windowText" lastClr="000000"/>
                  </a:solidFill>
                  <a:latin typeface="Calibri"/>
                </a:rPr>
                <a:t>МУ ДО ДШИ №2</a:t>
              </a:r>
              <a:endPara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1253393" y="722713"/>
            <a:ext cx="1667084" cy="479533"/>
            <a:chOff x="552069" y="134567"/>
            <a:chExt cx="1667084" cy="835581"/>
          </a:xfrm>
          <a:solidFill>
            <a:srgbClr val="FFC000"/>
          </a:solidFill>
        </p:grpSpPr>
        <p:sp>
          <p:nvSpPr>
            <p:cNvPr id="91" name="Овал 90"/>
            <p:cNvSpPr/>
            <p:nvPr/>
          </p:nvSpPr>
          <p:spPr>
            <a:xfrm>
              <a:off x="552069" y="134567"/>
              <a:ext cx="1667084" cy="835581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4" name="Овал 4"/>
            <p:cNvSpPr/>
            <p:nvPr/>
          </p:nvSpPr>
          <p:spPr>
            <a:xfrm>
              <a:off x="796208" y="256935"/>
              <a:ext cx="1178806" cy="5908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МБОУ </a:t>
              </a: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СОШ № </a:t>
              </a:r>
              <a:r>
                <a:rPr lang="ru-RU" sz="1200" dirty="0" smtClean="0">
                  <a:solidFill>
                    <a:sysClr val="windowText" lastClr="000000"/>
                  </a:solidFill>
                  <a:latin typeface="Calibri"/>
                </a:rPr>
                <a:t>58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06" name="Группа 105"/>
          <p:cNvGrpSpPr/>
          <p:nvPr/>
        </p:nvGrpSpPr>
        <p:grpSpPr>
          <a:xfrm>
            <a:off x="0" y="1119287"/>
            <a:ext cx="1667084" cy="479533"/>
            <a:chOff x="552069" y="134567"/>
            <a:chExt cx="1667084" cy="835581"/>
          </a:xfrm>
          <a:solidFill>
            <a:srgbClr val="FFC000"/>
          </a:solidFill>
        </p:grpSpPr>
        <p:sp>
          <p:nvSpPr>
            <p:cNvPr id="108" name="Овал 107"/>
            <p:cNvSpPr/>
            <p:nvPr/>
          </p:nvSpPr>
          <p:spPr>
            <a:xfrm>
              <a:off x="552069" y="134567"/>
              <a:ext cx="1667084" cy="835581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09" name="Овал 4"/>
            <p:cNvSpPr/>
            <p:nvPr/>
          </p:nvSpPr>
          <p:spPr>
            <a:xfrm>
              <a:off x="830654" y="256935"/>
              <a:ext cx="1178806" cy="5908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noProof="0" dirty="0" smtClean="0">
                  <a:solidFill>
                    <a:sysClr val="windowText" lastClr="000000"/>
                  </a:solidFill>
                  <a:latin typeface="Calibri"/>
                </a:rPr>
                <a:t>МАДОУ ДС №112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5743934" y="2387474"/>
            <a:ext cx="1554097" cy="479533"/>
            <a:chOff x="552069" y="134567"/>
            <a:chExt cx="1667084" cy="835581"/>
          </a:xfrm>
          <a:solidFill>
            <a:srgbClr val="FFC000"/>
          </a:solidFill>
        </p:grpSpPr>
        <p:sp>
          <p:nvSpPr>
            <p:cNvPr id="111" name="Овал 110"/>
            <p:cNvSpPr/>
            <p:nvPr/>
          </p:nvSpPr>
          <p:spPr>
            <a:xfrm>
              <a:off x="552069" y="134567"/>
              <a:ext cx="1667084" cy="835581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2" name="Овал 4"/>
            <p:cNvSpPr/>
            <p:nvPr/>
          </p:nvSpPr>
          <p:spPr>
            <a:xfrm>
              <a:off x="796208" y="256935"/>
              <a:ext cx="1178806" cy="5908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dirty="0" smtClean="0">
                  <a:solidFill>
                    <a:sysClr val="windowText" lastClr="000000"/>
                  </a:solidFill>
                  <a:latin typeface="Calibri"/>
                </a:rPr>
                <a:t>МАДОУ ДС №205</a:t>
              </a:r>
              <a:endParaRPr lang="ru-RU" sz="1200" dirty="0">
                <a:solidFill>
                  <a:sysClr val="windowText" lastClr="000000"/>
                </a:solidFill>
                <a:latin typeface="Calibri"/>
              </a:endParaRPr>
            </a:p>
          </p:txBody>
        </p:sp>
      </p:grpSp>
      <p:grpSp>
        <p:nvGrpSpPr>
          <p:cNvPr id="113" name="Группа 112"/>
          <p:cNvGrpSpPr/>
          <p:nvPr/>
        </p:nvGrpSpPr>
        <p:grpSpPr>
          <a:xfrm>
            <a:off x="7395659" y="2394783"/>
            <a:ext cx="1667084" cy="479533"/>
            <a:chOff x="552069" y="134567"/>
            <a:chExt cx="1667084" cy="835581"/>
          </a:xfrm>
          <a:solidFill>
            <a:srgbClr val="FFC000"/>
          </a:solidFill>
        </p:grpSpPr>
        <p:sp>
          <p:nvSpPr>
            <p:cNvPr id="114" name="Овал 113"/>
            <p:cNvSpPr/>
            <p:nvPr/>
          </p:nvSpPr>
          <p:spPr>
            <a:xfrm>
              <a:off x="552069" y="134567"/>
              <a:ext cx="1667084" cy="835581"/>
            </a:xfrm>
            <a:prstGeom prst="ellipse">
              <a:avLst/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5" name="Овал 4"/>
            <p:cNvSpPr/>
            <p:nvPr/>
          </p:nvSpPr>
          <p:spPr>
            <a:xfrm>
              <a:off x="796208" y="256935"/>
              <a:ext cx="1178806" cy="5908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dirty="0" smtClean="0">
                  <a:solidFill>
                    <a:sysClr val="windowText" lastClr="000000"/>
                  </a:solidFill>
                  <a:latin typeface="Calibri"/>
                </a:rPr>
                <a:t>МАДОУ ДС №206</a:t>
              </a:r>
              <a:endParaRPr lang="ru-RU" sz="1200" dirty="0">
                <a:solidFill>
                  <a:sysClr val="windowText" lastClr="000000"/>
                </a:solidFill>
                <a:latin typeface="Calibri"/>
              </a:endParaRPr>
            </a:p>
          </p:txBody>
        </p:sp>
      </p:grpSp>
      <p:sp>
        <p:nvSpPr>
          <p:cNvPr id="116" name="Овал 115"/>
          <p:cNvSpPr/>
          <p:nvPr/>
        </p:nvSpPr>
        <p:spPr>
          <a:xfrm>
            <a:off x="5940974" y="6133614"/>
            <a:ext cx="1453989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100" b="1" dirty="0">
                <a:solidFill>
                  <a:prstClr val="black"/>
                </a:solidFill>
              </a:rPr>
              <a:t>КГТУ (</a:t>
            </a:r>
            <a:r>
              <a:rPr lang="ru-RU" sz="1100" b="1" dirty="0" smtClean="0">
                <a:solidFill>
                  <a:prstClr val="black"/>
                </a:solidFill>
              </a:rPr>
              <a:t>ПКУ)</a:t>
            </a:r>
            <a:endParaRPr lang="ru-RU" sz="1100" b="1" dirty="0">
              <a:solidFill>
                <a:prstClr val="black"/>
              </a:solidFill>
            </a:endParaRPr>
          </a:p>
          <a:p>
            <a:pPr lvl="0" algn="ctr">
              <a:defRPr/>
            </a:pPr>
            <a:r>
              <a:rPr lang="ru-RU" sz="1100" b="1" dirty="0" smtClean="0">
                <a:solidFill>
                  <a:prstClr val="black"/>
                </a:solidFill>
              </a:rPr>
              <a:t>Филиал г. </a:t>
            </a:r>
            <a:r>
              <a:rPr lang="ru-RU" sz="1100" b="1" dirty="0" err="1" smtClean="0">
                <a:solidFill>
                  <a:prstClr val="black"/>
                </a:solidFill>
              </a:rPr>
              <a:t>г.Ростов</a:t>
            </a:r>
            <a:r>
              <a:rPr lang="ru-RU" sz="1100" b="1" dirty="0" smtClean="0">
                <a:solidFill>
                  <a:prstClr val="black"/>
                </a:solidFill>
              </a:rPr>
              <a:t>-на-Дону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117" name="Овал 116"/>
          <p:cNvSpPr/>
          <p:nvPr/>
        </p:nvSpPr>
        <p:spPr>
          <a:xfrm>
            <a:off x="7574761" y="6076607"/>
            <a:ext cx="1453989" cy="72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100" b="1" dirty="0" smtClean="0">
                <a:solidFill>
                  <a:prstClr val="black"/>
                </a:solidFill>
              </a:rPr>
              <a:t>МБОУ ООШ №4</a:t>
            </a:r>
          </a:p>
          <a:p>
            <a:pPr algn="ctr">
              <a:defRPr/>
            </a:pPr>
            <a:r>
              <a:rPr lang="ru-RU" sz="1100" b="1" dirty="0" err="1" smtClean="0">
                <a:solidFill>
                  <a:prstClr val="black"/>
                </a:solidFill>
              </a:rPr>
              <a:t>Г.Мурманск</a:t>
            </a:r>
            <a:endParaRPr lang="ru-RU" sz="11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44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avatars.mds.yandex.net/get-pdb/1519478/12f33cd8-8027-443e-90f0-3be5d19850db/s1200?webp=false"/>
          <p:cNvPicPr>
            <a:picLocks noChangeAspect="1" noChangeArrowheads="1"/>
          </p:cNvPicPr>
          <p:nvPr/>
        </p:nvPicPr>
        <p:blipFill>
          <a:blip r:embed="rId2" cstate="print">
            <a:lum bright="33000" contrast="29000"/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188640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990000"/>
                </a:solidFill>
              </a:rPr>
              <a:t>Сетевое взаимодействие позволяет:</a:t>
            </a:r>
            <a:endParaRPr lang="ru-RU" sz="3200" b="1" i="1" dirty="0">
              <a:solidFill>
                <a:srgbClr val="99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764704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распределять ресурсы при общей задаче деятельности;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опираться на инициативу каждого конкретного участника;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осуществлять прямой контакт участников друг с другом;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выстраивать многообразные возможные пути движения при общности внешней цели;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использовать ресурс сети для нужд каждого конкретного участника;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расширять возможности для получения уникальных компетенций.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2708" y="44624"/>
            <a:ext cx="7681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C00000"/>
                </a:solidFill>
              </a:rPr>
              <a:t>Формы сотрудничества </a:t>
            </a:r>
          </a:p>
          <a:p>
            <a:pPr algn="ctr"/>
            <a:r>
              <a:rPr lang="ru-RU" sz="4400" b="1" i="1" dirty="0" smtClean="0">
                <a:solidFill>
                  <a:srgbClr val="C00000"/>
                </a:solidFill>
              </a:rPr>
              <a:t> сетевых партнёров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2708" y="1491174"/>
            <a:ext cx="8136904" cy="5106178"/>
          </a:xfrm>
          <a:prstGeom prst="rect">
            <a:avLst/>
          </a:prstGeom>
        </p:spPr>
        <p:txBody>
          <a:bodyPr/>
          <a:lstStyle/>
          <a:p>
            <a:pPr marL="571500" lvl="0" indent="-571500">
              <a:buFont typeface="Wingdings" panose="05000000000000000000" pitchFamily="2" charset="2"/>
              <a:buChar char="v"/>
            </a:pPr>
            <a:r>
              <a:rPr lang="ru-RU" sz="3600" b="1" dirty="0" err="1" smtClean="0">
                <a:solidFill>
                  <a:schemeClr val="bg1"/>
                </a:solidFill>
              </a:rPr>
              <a:t>Вебинары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marL="571500" lvl="0" indent="-571500"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chemeClr val="bg1"/>
                </a:solidFill>
              </a:rPr>
              <a:t>Социально- значимые акции</a:t>
            </a:r>
          </a:p>
          <a:p>
            <a:pPr marL="571500" lvl="0" indent="-571500"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chemeClr val="bg1"/>
                </a:solidFill>
              </a:rPr>
              <a:t>обучающие семинары</a:t>
            </a:r>
            <a:endParaRPr lang="ru-RU" sz="3600" dirty="0">
              <a:solidFill>
                <a:schemeClr val="bg1"/>
              </a:solidFill>
            </a:endParaRPr>
          </a:p>
          <a:p>
            <a:pPr marL="571500" lvl="0" indent="-571500" rtl="0"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chemeClr val="bg1"/>
                </a:solidFill>
              </a:rPr>
              <a:t>круглые столы и форумы</a:t>
            </a:r>
            <a:endParaRPr lang="ru-RU" sz="3600" dirty="0">
              <a:solidFill>
                <a:schemeClr val="bg1"/>
              </a:solidFill>
            </a:endParaRPr>
          </a:p>
          <a:p>
            <a:pPr marL="571500" lvl="0" indent="-571500" rtl="0"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chemeClr val="bg1"/>
                </a:solidFill>
              </a:rPr>
              <a:t>мастер-классы</a:t>
            </a:r>
            <a:endParaRPr lang="ru-RU" sz="3600" dirty="0">
              <a:solidFill>
                <a:schemeClr val="bg1"/>
              </a:solidFill>
            </a:endParaRPr>
          </a:p>
          <a:p>
            <a:pPr marL="571500" lvl="0" indent="-571500" rtl="0"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chemeClr val="bg1"/>
                </a:solidFill>
              </a:rPr>
              <a:t>онлайн консультации</a:t>
            </a:r>
            <a:endParaRPr lang="ru-RU" sz="3600" dirty="0">
              <a:solidFill>
                <a:schemeClr val="bg1"/>
              </a:solidFill>
            </a:endParaRPr>
          </a:p>
          <a:p>
            <a:pPr marL="571500" lvl="0" indent="-571500" rtl="0"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chemeClr val="bg1"/>
                </a:solidFill>
              </a:rPr>
              <a:t>научно-практические конференции учителей, учащихся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79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s://avatars.mds.yandex.net/get-pdb/1519478/12f33cd8-8027-443e-90f0-3be5d19850db/s1200?webp=false"/>
          <p:cNvPicPr>
            <a:picLocks noChangeAspect="1" noChangeArrowheads="1"/>
          </p:cNvPicPr>
          <p:nvPr/>
        </p:nvPicPr>
        <p:blipFill>
          <a:blip r:embed="rId2" cstate="print">
            <a:lum bright="29000" contrast="23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 rot="10800000" flipV="1">
            <a:off x="4283968" y="3395808"/>
            <a:ext cx="5077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AF2D05"/>
                </a:solidFill>
              </a:rPr>
              <a:t> </a:t>
            </a:r>
            <a:endParaRPr lang="ru-RU" sz="2400" b="1" i="1" dirty="0">
              <a:solidFill>
                <a:srgbClr val="FF010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3968" y="2714620"/>
            <a:ext cx="4860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101"/>
                </a:solidFill>
              </a:rPr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42844" y="3982998"/>
            <a:ext cx="50720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6C31"/>
                </a:solidFill>
              </a:rPr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5515" y="147322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i="1" dirty="0" smtClean="0">
                <a:solidFill>
                  <a:srgbClr val="C00000"/>
                </a:solidFill>
              </a:rPr>
              <a:t>Цели проекта: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844" y="458956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создание б</a:t>
            </a:r>
            <a:r>
              <a:rPr lang="ru-RU" sz="2200" b="1" dirty="0" smtClean="0">
                <a:solidFill>
                  <a:srgbClr val="002060"/>
                </a:solidFill>
              </a:rPr>
              <a:t>анка данных </a:t>
            </a:r>
            <a:r>
              <a:rPr lang="ru-RU" sz="2200" b="1" dirty="0">
                <a:solidFill>
                  <a:srgbClr val="002060"/>
                </a:solidFill>
              </a:rPr>
              <a:t>социальных </a:t>
            </a:r>
            <a:r>
              <a:rPr lang="ru-RU" sz="2200" b="1" dirty="0" smtClean="0">
                <a:solidFill>
                  <a:srgbClr val="002060"/>
                </a:solidFill>
              </a:rPr>
              <a:t>партнёров Российской Федерации по проблеме героико-патриотического воспитания ;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р</a:t>
            </a:r>
            <a:r>
              <a:rPr lang="ru-RU" sz="2200" b="1" dirty="0" smtClean="0">
                <a:solidFill>
                  <a:srgbClr val="002060"/>
                </a:solidFill>
              </a:rPr>
              <a:t>азработка цикла виртуальных экскурсий  о героях Великой Отечественной войны;  </a:t>
            </a:r>
          </a:p>
          <a:p>
            <a:r>
              <a:rPr lang="ru-RU" sz="2600" b="1" i="1" dirty="0" smtClean="0">
                <a:solidFill>
                  <a:srgbClr val="C00000"/>
                </a:solidFill>
              </a:rPr>
              <a:t>Задачи:</a:t>
            </a:r>
          </a:p>
          <a:p>
            <a:pPr>
              <a:buFont typeface="Wingdings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трансляция инновационного опыта на территории Российской Федерации посредством виртуальных экскурсий на семинарах, вебинарах, заседаниях круглых столов, научно-практических конференциях;</a:t>
            </a:r>
          </a:p>
          <a:p>
            <a:pPr>
              <a:buFont typeface="Wingdings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оптимизация методической работы, направленной на повышение профессиональной компетенции педагогов;</a:t>
            </a:r>
          </a:p>
          <a:p>
            <a:pPr>
              <a:buFont typeface="Wingdings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разработка и издание методических материалов;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ведение проектной и </a:t>
            </a:r>
            <a:r>
              <a:rPr lang="ru-RU" sz="2200" b="1" dirty="0" smtClean="0">
                <a:solidFill>
                  <a:srgbClr val="002060"/>
                </a:solidFill>
              </a:rPr>
              <a:t>исследовательской </a:t>
            </a:r>
            <a:r>
              <a:rPr lang="ru-RU" sz="2200" b="1" dirty="0">
                <a:solidFill>
                  <a:srgbClr val="002060"/>
                </a:solidFill>
              </a:rPr>
              <a:t>деятельности,  практических экспедиций, конкурсов и викторин;</a:t>
            </a:r>
          </a:p>
          <a:p>
            <a:pPr lvl="0"/>
            <a:r>
              <a:rPr lang="ru-RU" sz="2200" b="1" i="1" dirty="0">
                <a:solidFill>
                  <a:srgbClr val="002060"/>
                </a:solidFill>
              </a:rPr>
              <a:t> </a:t>
            </a:r>
            <a:r>
              <a:rPr lang="ru-RU" sz="2200" b="1" i="1" dirty="0" smtClean="0">
                <a:solidFill>
                  <a:srgbClr val="FF0000"/>
                </a:solidFill>
              </a:rPr>
              <a:t>Тип </a:t>
            </a:r>
            <a:r>
              <a:rPr lang="ru-RU" sz="2200" b="1" i="1" dirty="0">
                <a:solidFill>
                  <a:srgbClr val="FF0000"/>
                </a:solidFill>
              </a:rPr>
              <a:t>проекта:</a:t>
            </a:r>
            <a:r>
              <a:rPr lang="ru-RU" sz="2200" b="1" dirty="0">
                <a:solidFill>
                  <a:srgbClr val="002060"/>
                </a:solidFill>
              </a:rPr>
              <a:t> героико- патриотический</a:t>
            </a:r>
            <a:r>
              <a:rPr lang="ru-RU" sz="2200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ru-RU" sz="2200" b="1" i="1" dirty="0" smtClean="0">
                <a:solidFill>
                  <a:srgbClr val="FF0000"/>
                </a:solidFill>
              </a:rPr>
              <a:t> </a:t>
            </a:r>
            <a:r>
              <a:rPr lang="ru-RU" sz="2200" b="1" i="1" dirty="0">
                <a:solidFill>
                  <a:srgbClr val="FF0000"/>
                </a:solidFill>
              </a:rPr>
              <a:t>Продолжительность проекта : </a:t>
            </a:r>
            <a:r>
              <a:rPr lang="ru-RU" sz="2200" b="1" i="1" dirty="0" smtClean="0">
                <a:solidFill>
                  <a:schemeClr val="bg1"/>
                </a:solidFill>
              </a:rPr>
              <a:t>01.11.2022 </a:t>
            </a:r>
            <a:r>
              <a:rPr lang="ru-RU" sz="2200" b="1" i="1" dirty="0">
                <a:solidFill>
                  <a:schemeClr val="bg1"/>
                </a:solidFill>
              </a:rPr>
              <a:t>г.- </a:t>
            </a:r>
            <a:r>
              <a:rPr lang="ru-RU" sz="2200" b="1" i="1" dirty="0" smtClean="0">
                <a:solidFill>
                  <a:schemeClr val="bg1"/>
                </a:solidFill>
              </a:rPr>
              <a:t>01.11.2024г</a:t>
            </a:r>
            <a:endParaRPr lang="ru-RU" sz="2200" b="1" i="1" dirty="0">
              <a:solidFill>
                <a:srgbClr val="C00000"/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74148"/>
            <a:ext cx="6995120" cy="92211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Гипотеза проекта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931940"/>
              </p:ext>
            </p:extLst>
          </p:nvPr>
        </p:nvGraphicFramePr>
        <p:xfrm>
          <a:off x="107504" y="2132856"/>
          <a:ext cx="857929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051720" y="996262"/>
            <a:ext cx="6840760" cy="1136594"/>
          </a:xfrm>
          <a:prstGeom prst="rect">
            <a:avLst/>
          </a:prstGeom>
        </p:spPr>
        <p:txBody>
          <a:bodyPr vert="horz" anchor="ctr">
            <a:normAutofit fontScale="7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137160"/>
            <a:r>
              <a:rPr lang="ru-RU" sz="2800" dirty="0">
                <a:solidFill>
                  <a:schemeClr val="bg1"/>
                </a:solidFill>
                <a:effectLst/>
              </a:rPr>
              <a:t>Предполагается, что организация  сетевого сообщества образовательных учреждений  на территории Российской Федерации </a:t>
            </a:r>
            <a:endParaRPr lang="ru-RU" sz="2800" dirty="0" smtClean="0">
              <a:solidFill>
                <a:schemeClr val="bg1"/>
              </a:solidFill>
              <a:effectLst/>
            </a:endParaRPr>
          </a:p>
          <a:p>
            <a:pPr marL="137160"/>
            <a:r>
              <a:rPr lang="ru-RU" sz="2800" dirty="0" smtClean="0">
                <a:solidFill>
                  <a:schemeClr val="bg1"/>
                </a:solidFill>
                <a:effectLst/>
              </a:rPr>
              <a:t>даст </a:t>
            </a:r>
            <a:r>
              <a:rPr lang="ru-RU" sz="2800" dirty="0">
                <a:solidFill>
                  <a:schemeClr val="bg1"/>
                </a:solidFill>
                <a:effectLst/>
              </a:rPr>
              <a:t>возможность:</a:t>
            </a:r>
          </a:p>
        </p:txBody>
      </p:sp>
    </p:spTree>
    <p:extLst>
      <p:ext uri="{BB962C8B-B14F-4D97-AF65-F5344CB8AC3E}">
        <p14:creationId xmlns:p14="http://schemas.microsoft.com/office/powerpoint/2010/main" val="22241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Продукт проекта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расширение сетевого сообщества  ОО на территории Российской Федерации;</a:t>
            </a:r>
          </a:p>
          <a:p>
            <a:r>
              <a:rPr lang="ru-RU" dirty="0">
                <a:solidFill>
                  <a:schemeClr val="bg1"/>
                </a:solidFill>
              </a:rPr>
              <a:t>б</a:t>
            </a:r>
            <a:r>
              <a:rPr lang="ru-RU" dirty="0" smtClean="0">
                <a:solidFill>
                  <a:schemeClr val="bg1"/>
                </a:solidFill>
              </a:rPr>
              <a:t>анк данных педагогов-наставников по проблеме героико-патриотического воспитания подрастающего поколения;</a:t>
            </a:r>
          </a:p>
          <a:p>
            <a:r>
              <a:rPr lang="ru-RU" dirty="0">
                <a:solidFill>
                  <a:schemeClr val="bg1"/>
                </a:solidFill>
              </a:rPr>
              <a:t>д</a:t>
            </a:r>
            <a:r>
              <a:rPr lang="ru-RU" dirty="0" smtClean="0">
                <a:solidFill>
                  <a:schemeClr val="bg1"/>
                </a:solidFill>
              </a:rPr>
              <a:t>иагностика по выявлению сформированности гражданской позиции педагогов, школьников и их родителей по вопросу патриотического воспитания;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Виртуальный музей, включающий в себя цикл экскурсий по героико-патриотическому воспитанию;</a:t>
            </a:r>
          </a:p>
          <a:p>
            <a:r>
              <a:rPr lang="ru-RU" dirty="0">
                <a:solidFill>
                  <a:schemeClr val="bg1"/>
                </a:solidFill>
              </a:rPr>
              <a:t>м</a:t>
            </a:r>
            <a:r>
              <a:rPr lang="ru-RU" dirty="0" smtClean="0">
                <a:solidFill>
                  <a:schemeClr val="bg1"/>
                </a:solidFill>
              </a:rPr>
              <a:t>етодические пособия по патриотическому воспитанию молодежи.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704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748464" cy="4824536"/>
          </a:xfrm>
        </p:spPr>
        <p:txBody>
          <a:bodyPr>
            <a:normAutofit fontScale="77500" lnSpcReduction="20000"/>
          </a:bodyPr>
          <a:lstStyle/>
          <a:p>
            <a:pPr marL="137160" indent="0"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Итоги работы сетевых партнеров в 2022-2023гг.</a:t>
            </a:r>
          </a:p>
          <a:p>
            <a:pPr marL="137160" indent="0">
              <a:buNone/>
            </a:pPr>
            <a:r>
              <a:rPr lang="ru-RU" sz="2000" b="1" u="sng" dirty="0" smtClean="0">
                <a:solidFill>
                  <a:schemeClr val="bg1"/>
                </a:solidFill>
              </a:rPr>
              <a:t>Январь 2023 </a:t>
            </a:r>
          </a:p>
          <a:p>
            <a:pPr marL="137160" indent="0">
              <a:buNone/>
            </a:pPr>
            <a:r>
              <a:rPr lang="ru-RU" sz="2000" u="sng" dirty="0" smtClean="0">
                <a:solidFill>
                  <a:schemeClr val="bg1"/>
                </a:solidFill>
              </a:rPr>
              <a:t>Онлайн семинар « Опыт работы по сетевому </a:t>
            </a:r>
            <a:r>
              <a:rPr lang="ru-RU" sz="2000" u="sng" dirty="0" smtClean="0">
                <a:solidFill>
                  <a:schemeClr val="bg1"/>
                </a:solidFill>
              </a:rPr>
              <a:t>взаимодействию.»</a:t>
            </a:r>
            <a:endParaRPr lang="ru-RU" sz="2000" u="sng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2000" u="sng" dirty="0" smtClean="0">
                <a:solidFill>
                  <a:schemeClr val="bg1"/>
                </a:solidFill>
              </a:rPr>
              <a:t>ИРО Краснодарского края Постер –сессия по организации сетевого взаимодействия.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ru-RU" sz="2200" u="sng" dirty="0">
                <a:solidFill>
                  <a:prstClr val="black"/>
                </a:solidFill>
              </a:rPr>
              <a:t>Публикация статьи </a:t>
            </a:r>
            <a:r>
              <a:rPr lang="ru-RU" sz="2200" u="sng" dirty="0" smtClean="0">
                <a:solidFill>
                  <a:prstClr val="black"/>
                </a:solidFill>
              </a:rPr>
              <a:t>«Гражданско-патриотическое воспитание «ЮНАРМЕЙЦЕВ» Автор Шишов А.Л.  </a:t>
            </a:r>
            <a:r>
              <a:rPr lang="ru-RU" sz="2200" u="sng" dirty="0">
                <a:solidFill>
                  <a:prstClr val="black"/>
                </a:solidFill>
              </a:rPr>
              <a:t>в профессиональной газете « Панорама образования» №</a:t>
            </a:r>
            <a:r>
              <a:rPr lang="ru-RU" sz="2200" u="sng" dirty="0" smtClean="0">
                <a:solidFill>
                  <a:prstClr val="black"/>
                </a:solidFill>
              </a:rPr>
              <a:t>1 </a:t>
            </a:r>
            <a:r>
              <a:rPr lang="ru-RU" sz="2200" u="sng" dirty="0">
                <a:solidFill>
                  <a:prstClr val="black"/>
                </a:solidFill>
              </a:rPr>
              <a:t>от </a:t>
            </a:r>
            <a:r>
              <a:rPr lang="ru-RU" sz="2200" u="sng" dirty="0" smtClean="0">
                <a:solidFill>
                  <a:prstClr val="black"/>
                </a:solidFill>
              </a:rPr>
              <a:t>27 </a:t>
            </a:r>
            <a:r>
              <a:rPr lang="ru-RU" sz="2200" u="sng" dirty="0">
                <a:solidFill>
                  <a:prstClr val="black"/>
                </a:solidFill>
              </a:rPr>
              <a:t>.</a:t>
            </a:r>
            <a:r>
              <a:rPr lang="ru-RU" sz="2200" u="sng" dirty="0" smtClean="0">
                <a:solidFill>
                  <a:prstClr val="black"/>
                </a:solidFill>
              </a:rPr>
              <a:t>01 </a:t>
            </a:r>
            <a:r>
              <a:rPr lang="ru-RU" sz="2200" u="sng" dirty="0">
                <a:solidFill>
                  <a:prstClr val="black"/>
                </a:solidFill>
              </a:rPr>
              <a:t>2023г</a:t>
            </a:r>
            <a:r>
              <a:rPr lang="ru-RU" sz="2200" u="sng" dirty="0" smtClean="0">
                <a:solidFill>
                  <a:prstClr val="black"/>
                </a:solidFill>
              </a:rPr>
              <a:t>.</a:t>
            </a:r>
            <a:endParaRPr lang="ru-RU" sz="2000" u="sng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2200" b="1" u="sng" dirty="0" smtClean="0">
                <a:solidFill>
                  <a:schemeClr val="bg1"/>
                </a:solidFill>
              </a:rPr>
              <a:t>Февраль 2023</a:t>
            </a:r>
          </a:p>
          <a:p>
            <a:pPr marL="137160" indent="0">
              <a:buNone/>
            </a:pPr>
            <a:r>
              <a:rPr lang="ru-RU" sz="2200" u="sng" dirty="0" smtClean="0">
                <a:solidFill>
                  <a:schemeClr val="bg1"/>
                </a:solidFill>
              </a:rPr>
              <a:t>Онлайн семинар «Сетевое взаимодействие как основа формирования духовно-нравственных ценностей».</a:t>
            </a:r>
          </a:p>
          <a:p>
            <a:pPr marL="137160" indent="0">
              <a:buNone/>
            </a:pPr>
            <a:r>
              <a:rPr lang="ru-RU" sz="2200" u="sng" dirty="0" smtClean="0">
                <a:solidFill>
                  <a:schemeClr val="bg1"/>
                </a:solidFill>
              </a:rPr>
              <a:t> Филиал ИРО </a:t>
            </a:r>
            <a:r>
              <a:rPr lang="ru-RU" sz="2200" u="sng" dirty="0" err="1" smtClean="0">
                <a:solidFill>
                  <a:schemeClr val="bg1"/>
                </a:solidFill>
              </a:rPr>
              <a:t>г.Армавир</a:t>
            </a:r>
            <a:r>
              <a:rPr lang="ru-RU" sz="2200" u="sng" dirty="0" smtClean="0">
                <a:solidFill>
                  <a:schemeClr val="bg1"/>
                </a:solidFill>
              </a:rPr>
              <a:t> </a:t>
            </a:r>
            <a:r>
              <a:rPr lang="en-US" sz="2200" u="sng" dirty="0" smtClean="0">
                <a:solidFill>
                  <a:schemeClr val="bg1"/>
                </a:solidFill>
              </a:rPr>
              <a:t>III </a:t>
            </a:r>
            <a:r>
              <a:rPr lang="ru-RU" sz="2200" u="sng" dirty="0" smtClean="0">
                <a:solidFill>
                  <a:schemeClr val="bg1"/>
                </a:solidFill>
              </a:rPr>
              <a:t>Научно-практическая конференция «Краеведческое образование - основа становления духовно-нравственных ценностей личности»</a:t>
            </a:r>
          </a:p>
          <a:p>
            <a:pPr marL="137160" indent="0">
              <a:buNone/>
            </a:pPr>
            <a:r>
              <a:rPr lang="ru-RU" sz="2400" u="sng" dirty="0" smtClean="0">
                <a:solidFill>
                  <a:schemeClr val="bg1"/>
                </a:solidFill>
              </a:rPr>
              <a:t>Представили </a:t>
            </a:r>
            <a:r>
              <a:rPr lang="ru-RU" sz="2400" u="sng" dirty="0">
                <a:solidFill>
                  <a:schemeClr val="bg1"/>
                </a:solidFill>
              </a:rPr>
              <a:t>опыт </a:t>
            </a:r>
            <a:r>
              <a:rPr lang="ru-RU" sz="2400" u="sng" dirty="0" smtClean="0">
                <a:solidFill>
                  <a:schemeClr val="bg1"/>
                </a:solidFill>
              </a:rPr>
              <a:t>работы:</a:t>
            </a:r>
            <a:endParaRPr lang="ru-RU" sz="2200" u="sng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- </a:t>
            </a:r>
            <a:r>
              <a:rPr lang="ru-RU" sz="2400" dirty="0" err="1">
                <a:solidFill>
                  <a:schemeClr val="bg1"/>
                </a:solidFill>
              </a:rPr>
              <a:t>г.Мыски</a:t>
            </a:r>
            <a:r>
              <a:rPr lang="ru-RU" sz="2400" dirty="0">
                <a:solidFill>
                  <a:schemeClr val="bg1"/>
                </a:solidFill>
              </a:rPr>
              <a:t> Кемеровская область</a:t>
            </a:r>
          </a:p>
          <a:p>
            <a:pPr marL="13716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- </a:t>
            </a:r>
            <a:r>
              <a:rPr lang="ru-RU" sz="2400" dirty="0" err="1">
                <a:solidFill>
                  <a:schemeClr val="bg1"/>
                </a:solidFill>
              </a:rPr>
              <a:t>г.Магнитогорск</a:t>
            </a:r>
            <a:r>
              <a:rPr lang="ru-RU" sz="2400" dirty="0">
                <a:solidFill>
                  <a:schemeClr val="bg1"/>
                </a:solidFill>
              </a:rPr>
              <a:t> Челябинская область</a:t>
            </a:r>
          </a:p>
          <a:p>
            <a:pPr marL="13716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-</a:t>
            </a:r>
            <a:r>
              <a:rPr lang="ru-RU" sz="2400" dirty="0" err="1">
                <a:solidFill>
                  <a:schemeClr val="bg1"/>
                </a:solidFill>
              </a:rPr>
              <a:t>г.Геленджик</a:t>
            </a:r>
            <a:r>
              <a:rPr lang="ru-RU" sz="2400" dirty="0">
                <a:solidFill>
                  <a:schemeClr val="bg1"/>
                </a:solidFill>
              </a:rPr>
              <a:t> Краснодарский </a:t>
            </a:r>
            <a:r>
              <a:rPr lang="ru-RU" sz="2400" dirty="0" smtClean="0">
                <a:solidFill>
                  <a:schemeClr val="bg1"/>
                </a:solidFill>
              </a:rPr>
              <a:t>край</a:t>
            </a:r>
          </a:p>
          <a:p>
            <a:pPr marL="137160" indent="0">
              <a:buNone/>
            </a:pPr>
            <a:r>
              <a:rPr lang="ru-RU" sz="2400" b="1" u="sng" dirty="0" smtClean="0">
                <a:solidFill>
                  <a:schemeClr val="bg1"/>
                </a:solidFill>
              </a:rPr>
              <a:t>Март 2023</a:t>
            </a:r>
            <a:endParaRPr lang="ru-RU" sz="2400" b="1" u="sng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2200" u="sng" dirty="0" smtClean="0">
                <a:solidFill>
                  <a:schemeClr val="bg1"/>
                </a:solidFill>
              </a:rPr>
              <a:t>«Открытый Краснодарский фестиваль педагогических инициатив </a:t>
            </a:r>
          </a:p>
          <a:p>
            <a:pPr marL="137160" indent="0">
              <a:buNone/>
            </a:pPr>
            <a:r>
              <a:rPr lang="ru-RU" sz="2200" u="sng" dirty="0" smtClean="0">
                <a:solidFill>
                  <a:schemeClr val="bg1"/>
                </a:solidFill>
              </a:rPr>
              <a:t>Новые идеи-новой школе»</a:t>
            </a:r>
          </a:p>
          <a:p>
            <a:pPr marL="137160" indent="0">
              <a:buNone/>
            </a:pPr>
            <a:endParaRPr lang="ru-RU" u="sng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Объект 12"/>
          <p:cNvPicPr>
            <a:picLocks noChangeAspect="1"/>
          </p:cNvPicPr>
          <p:nvPr/>
        </p:nvPicPr>
        <p:blipFill rotWithShape="1">
          <a:blip r:embed="rId2"/>
          <a:srcRect l="50955" t="29345" r="16547" b="35322"/>
          <a:stretch/>
        </p:blipFill>
        <p:spPr>
          <a:xfrm>
            <a:off x="1475656" y="39623"/>
            <a:ext cx="1935039" cy="13011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355976" y="120315"/>
            <a:ext cx="42484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bg1"/>
                </a:solidFill>
              </a:rPr>
              <a:t>Приказ </a:t>
            </a:r>
          </a:p>
          <a:p>
            <a:pPr algn="ctr"/>
            <a:r>
              <a:rPr lang="ru-RU" sz="2200" dirty="0" smtClean="0">
                <a:solidFill>
                  <a:schemeClr val="bg1"/>
                </a:solidFill>
              </a:rPr>
              <a:t>департамента образования администрации муниципального образования г. Краснодар</a:t>
            </a:r>
          </a:p>
          <a:p>
            <a:pPr algn="ctr"/>
            <a:r>
              <a:rPr lang="ru-RU" sz="2200" dirty="0" smtClean="0">
                <a:solidFill>
                  <a:schemeClr val="bg1"/>
                </a:solidFill>
              </a:rPr>
              <a:t> от 01.11.2022г. №2391</a:t>
            </a:r>
            <a:endParaRPr lang="ru-RU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140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4909</TotalTime>
  <Words>1243</Words>
  <Application>Microsoft Office PowerPoint</Application>
  <PresentationFormat>Экран (4:3)</PresentationFormat>
  <Paragraphs>188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Arial Black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Гипотеза проекта</vt:lpstr>
      <vt:lpstr>Продукт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чайковская</dc:creator>
  <cp:lastModifiedBy>Наталья Егоровна</cp:lastModifiedBy>
  <cp:revision>247</cp:revision>
  <cp:lastPrinted>2023-07-20T12:04:23Z</cp:lastPrinted>
  <dcterms:created xsi:type="dcterms:W3CDTF">2019-10-06T10:58:25Z</dcterms:created>
  <dcterms:modified xsi:type="dcterms:W3CDTF">2023-09-25T07:20:37Z</dcterms:modified>
</cp:coreProperties>
</file>