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3" r:id="rId2"/>
    <p:sldId id="284" r:id="rId3"/>
    <p:sldId id="285" r:id="rId4"/>
    <p:sldId id="286" r:id="rId5"/>
    <p:sldId id="287" r:id="rId6"/>
    <p:sldId id="259" r:id="rId7"/>
    <p:sldId id="263" r:id="rId8"/>
    <p:sldId id="260" r:id="rId9"/>
    <p:sldId id="336" r:id="rId10"/>
    <p:sldId id="308" r:id="rId11"/>
    <p:sldId id="322" r:id="rId12"/>
    <p:sldId id="323" r:id="rId13"/>
    <p:sldId id="309" r:id="rId14"/>
    <p:sldId id="264" r:id="rId15"/>
    <p:sldId id="324" r:id="rId16"/>
    <p:sldId id="265" r:id="rId17"/>
    <p:sldId id="307" r:id="rId18"/>
    <p:sldId id="288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074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/>
          <p:nvPr/>
        </p:nvGrpSpPr>
        <p:grpSpPr bwMode="auto">
          <a:xfrm>
            <a:off x="-77788" y="476250"/>
            <a:ext cx="869951" cy="5832475"/>
            <a:chOff x="-77274" y="476672"/>
            <a:chExt cx="869362" cy="5832648"/>
          </a:xfrm>
        </p:grpSpPr>
        <p:pic>
          <p:nvPicPr>
            <p:cNvPr id="3" name="Рисунок 7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94831" y="1714311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8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69072" y="4234590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617" y="47667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758" y="29249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1723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8"/>
          <p:cNvGrpSpPr/>
          <p:nvPr/>
        </p:nvGrpSpPr>
        <p:grpSpPr bwMode="auto">
          <a:xfrm>
            <a:off x="0" y="6022975"/>
            <a:ext cx="9144000" cy="860425"/>
            <a:chOff x="0" y="-68368"/>
            <a:chExt cx="9144000" cy="860457"/>
          </a:xfrm>
        </p:grpSpPr>
        <p:pic>
          <p:nvPicPr>
            <p:cNvPr id="9" name="Рисунок 13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4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1" y="1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73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6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710" y="-2575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7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669" y="-68368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8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369" y="-38637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9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800" y="-51516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44"/>
          <p:cNvGrpSpPr/>
          <p:nvPr/>
        </p:nvGrpSpPr>
        <p:grpSpPr bwMode="auto">
          <a:xfrm>
            <a:off x="8364538" y="400050"/>
            <a:ext cx="869950" cy="5832475"/>
            <a:chOff x="-77274" y="476672"/>
            <a:chExt cx="869362" cy="5832648"/>
          </a:xfrm>
        </p:grpSpPr>
        <p:pic>
          <p:nvPicPr>
            <p:cNvPr id="17" name="Рисунок 21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94831" y="1714311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22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69072" y="4234590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23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617" y="47667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24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758" y="29249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5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1723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17"/>
          <p:cNvGrpSpPr/>
          <p:nvPr/>
        </p:nvGrpSpPr>
        <p:grpSpPr bwMode="auto">
          <a:xfrm>
            <a:off x="0" y="-68263"/>
            <a:ext cx="9144000" cy="860426"/>
            <a:chOff x="0" y="-68368"/>
            <a:chExt cx="9144000" cy="860457"/>
          </a:xfrm>
        </p:grpSpPr>
        <p:pic>
          <p:nvPicPr>
            <p:cNvPr id="23" name="Рисунок 27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28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1" y="1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9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73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30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710" y="-2575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31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669" y="-68368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32" descr="89118064101785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369" y="-38637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33" descr="62850280_puce93270_puce93270123953930289_gro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800" y="-51516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837A-B07E-47EC-9A9C-EFC918877426}" type="datetimeFigureOut">
              <a:rPr lang="ru-RU"/>
              <a:t>24.03.2021</a:t>
            </a:fld>
            <a:endParaRPr lang="ru-RU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49C8-C9BF-4394-811E-E7196A3AE551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a9e98713b4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2a9e98713b4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2a9e98713b4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8ca21c8b03b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27550"/>
            <a:ext cx="20986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2a9e98713b4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8BD2-4A3C-4959-8A46-C45D734CEE27}" type="datetimeFigureOut">
              <a:rPr lang="ru-RU"/>
              <a:t>24.03.2021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C97E-9DB6-4950-9785-683C23A1A99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83abf6eb5f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299">
            <a:off x="6886575" y="4521200"/>
            <a:ext cx="21161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2a9e98713b4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2a9e98713b4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2a9e98713b4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a9e98713b4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9D33-5C68-4FD4-80FD-E3382C75015C}" type="datetimeFigureOut">
              <a:rPr lang="ru-RU"/>
              <a:t>24.03.2021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8869-59C3-40E6-8FE3-2F2DDE2635A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BF5F9"/>
            </a:gs>
            <a:gs pos="39999">
              <a:srgbClr val="C4EFFF"/>
            </a:gs>
            <a:gs pos="70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0426B-2E04-4782-A0D0-78CA026F8112}" type="datetimeFigureOut">
              <a:rPr lang="ru-RU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15D8F4-E0C3-430D-AEA7-EECA628256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76.centerstart.ru/node/385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 descr="30bcbd45fdf6bcdbfb2a537e5352e3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" y="-99695"/>
            <a:ext cx="9158605" cy="699516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045210" y="-99695"/>
            <a:ext cx="6386830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i="1" dirty="0">
              <a:effectLst/>
              <a:latin typeface="+mn-lt"/>
              <a:cs typeface="+mn-lt"/>
            </a:endParaRPr>
          </a:p>
          <a:p>
            <a:pPr algn="ctr"/>
            <a:endParaRPr lang="ru-RU" altLang="ru-RU" sz="2400" b="1" i="1" dirty="0">
              <a:effectLst/>
              <a:latin typeface="+mn-lt"/>
              <a:cs typeface="+mn-lt"/>
            </a:endParaRPr>
          </a:p>
          <a:p>
            <a:pPr algn="ctr"/>
            <a:r>
              <a:rPr lang="ru-RU" altLang="ru-RU" sz="40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Система </a:t>
            </a: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работы</a:t>
            </a:r>
          </a:p>
          <a:p>
            <a:pPr algn="ctr"/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 </a:t>
            </a:r>
            <a:r>
              <a:rPr lang="ru-RU" altLang="ru-RU" sz="40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в </a:t>
            </a: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классах  </a:t>
            </a:r>
            <a:r>
              <a:rPr lang="ru-RU" altLang="ru-RU" sz="40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казачьей направленности</a:t>
            </a:r>
          </a:p>
          <a:p>
            <a:pPr algn="ctr"/>
            <a:endParaRPr lang="ru-RU" altLang="ru-RU" sz="2400" b="1" i="1" dirty="0">
              <a:effectLst/>
              <a:latin typeface="+mn-lt"/>
              <a:cs typeface="+mn-lt"/>
            </a:endParaRPr>
          </a:p>
          <a:p>
            <a:pPr algn="ctr"/>
            <a:endParaRPr lang="ru-RU" altLang="ru-RU" sz="2800" b="1" i="1" dirty="0">
              <a:effectLst/>
              <a:latin typeface="+mn-lt"/>
              <a:cs typeface="+mn-lt"/>
            </a:endParaRPr>
          </a:p>
          <a:p>
            <a:pPr algn="ctr"/>
            <a:endParaRPr lang="ru-RU" altLang="ru-RU" sz="2400" b="1" i="1" dirty="0">
              <a:effectLst/>
              <a:latin typeface="+mn-lt"/>
              <a:cs typeface="+mn-lt"/>
            </a:endParaRPr>
          </a:p>
          <a:p>
            <a:pPr algn="ctr"/>
            <a:endParaRPr lang="ru-RU" altLang="ru-RU" sz="2400" b="1" i="1" dirty="0">
              <a:effectLst/>
              <a:latin typeface="+mn-lt"/>
              <a:cs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88085" y="2637155"/>
            <a:ext cx="61868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en-US" dirty="0"/>
          </a:p>
          <a:p>
            <a:pPr lvl="0" algn="ctr"/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      Автор: 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Бойко </a:t>
            </a:r>
            <a:r>
              <a:rPr lang="ru-RU" altLang="ru-RU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Елена Анатольевна.</a:t>
            </a:r>
            <a:endParaRPr lang="ru-RU" altLang="ru-RU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ru-RU" altLang="ru-RU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учитель 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начальных классов</a:t>
            </a:r>
            <a:endParaRPr lang="ru-RU" altLang="ru-RU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  <a:p>
            <a:pPr algn="ctr"/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МБОУ СОШ № 76 </a:t>
            </a:r>
            <a:r>
              <a:rPr lang="ru-RU" altLang="ru-RU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г.Краснодар</a:t>
            </a:r>
            <a:endParaRPr lang="ru-RU" altLang="ru-RU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  <a:p>
            <a:pPr algn="ctr"/>
            <a:endParaRPr lang="ru-RU" altLang="ru-RU" dirty="0">
              <a:latin typeface="+mn-lt"/>
              <a:cs typeface="+mn-lt"/>
            </a:endParaRPr>
          </a:p>
          <a:p>
            <a:pPr algn="ctr"/>
            <a:endParaRPr lang="ru-RU" altLang="en-US" dirty="0"/>
          </a:p>
          <a:p>
            <a:pPr algn="ctr"/>
            <a:endParaRPr lang="ru-RU" altLang="en-US" dirty="0"/>
          </a:p>
          <a:p>
            <a:pPr algn="l"/>
            <a:endParaRPr lang="ru-RU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-20200211-WA0055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024255"/>
            <a:ext cx="8410575" cy="56921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45465" y="179705"/>
            <a:ext cx="8408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Экскурсия в государственном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историко - археологическом музей имени Е.Д.Фелицина</a:t>
            </a:r>
            <a:endParaRPr lang="ru-RU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20200211_122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70" y="2657475"/>
            <a:ext cx="4605020" cy="3815715"/>
          </a:xfrm>
          <a:prstGeom prst="rect">
            <a:avLst/>
          </a:prstGeom>
        </p:spPr>
      </p:pic>
      <p:pic>
        <p:nvPicPr>
          <p:cNvPr id="4" name="Изображение 3" descr="IMG-20200211-WA00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404495"/>
            <a:ext cx="3661410" cy="4402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00211_12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1917065"/>
            <a:ext cx="4877435" cy="4627245"/>
          </a:xfrm>
          <a:prstGeom prst="rect">
            <a:avLst/>
          </a:prstGeom>
        </p:spPr>
      </p:pic>
      <p:pic>
        <p:nvPicPr>
          <p:cNvPr id="3" name="Изображение 2" descr="IMG-20200211-WA00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548640"/>
            <a:ext cx="4116705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-20200211-WA0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55" y="1177925"/>
            <a:ext cx="3822065" cy="564007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840230" y="374650"/>
            <a:ext cx="6097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Сотрудничество с Кубанским казачьим обществом   «Елизаветин Курень» атаман Г.П. </a:t>
            </a:r>
            <a:r>
              <a:rPr lang="ru-RU" sz="20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Корниенко</a:t>
            </a:r>
            <a:endParaRPr lang="ru-RU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58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547495" y="95250"/>
            <a:ext cx="6618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en-US" sz="24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внеурочной деятельности</a:t>
            </a:r>
          </a:p>
          <a:p>
            <a:r>
              <a:rPr lang="ru-RU" altLang="en-US" sz="24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и Культура Кубанского Казачества»</a:t>
            </a:r>
          </a:p>
        </p:txBody>
      </p:sp>
      <p:pic>
        <p:nvPicPr>
          <p:cNvPr id="5" name="Изображение 4" descr="IMG-20191214-WA0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5" y="879475"/>
            <a:ext cx="4057015" cy="5062855"/>
          </a:xfrm>
          <a:prstGeom prst="rect">
            <a:avLst/>
          </a:prstGeom>
        </p:spPr>
      </p:pic>
      <p:pic>
        <p:nvPicPr>
          <p:cNvPr id="6" name="Изображение 5" descr="4feba206-26ae-4cfc-9ac8-755e4468bb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63140"/>
            <a:ext cx="4470400" cy="423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f64ae0d2-93f9-4208-b807-1403d54292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20395"/>
            <a:ext cx="5053330" cy="3790315"/>
          </a:xfrm>
          <a:prstGeom prst="rect">
            <a:avLst/>
          </a:prstGeom>
        </p:spPr>
      </p:pic>
      <p:pic>
        <p:nvPicPr>
          <p:cNvPr id="3" name="Изображение 2" descr="6adba13a-b33e-42a4-8a2a-6bbe302cf6c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90" y="3045460"/>
            <a:ext cx="4526280" cy="339534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415280" y="499110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2400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Этнический </a:t>
            </a:r>
            <a:r>
              <a:rPr lang="ru-RU" altLang="en-US" sz="24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в школьном музее боевой славы 4 </a:t>
            </a:r>
            <a:r>
              <a:rPr lang="ru-RU" altLang="en-US" sz="2400" i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ГКККк</a:t>
            </a:r>
            <a:endParaRPr lang="ru-RU" altLang="en-US" sz="2400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887095" y="278130"/>
            <a:ext cx="7463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работы классов </a:t>
            </a:r>
            <a:r>
              <a:rPr lang="ru-RU" altLang="en-US" sz="24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казачьей направленности </a:t>
            </a:r>
            <a:r>
              <a:rPr lang="ru-RU" altLang="en-US" sz="24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храмом Покрова Пресвятой </a:t>
            </a:r>
            <a:r>
              <a:rPr lang="ru-RU" altLang="en-US" sz="24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Богородицы станицы </a:t>
            </a:r>
            <a:r>
              <a:rPr lang="ru-RU" altLang="en-US" sz="2400" b="1" i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Елизаветинской</a:t>
            </a:r>
          </a:p>
        </p:txBody>
      </p:sp>
      <p:pic>
        <p:nvPicPr>
          <p:cNvPr id="9" name="Изображение 8" descr="IMG-20191222-WA0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1412776"/>
            <a:ext cx="4911725" cy="552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IMG-20191222-WA00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85" y="125095"/>
            <a:ext cx="4717415" cy="3510915"/>
          </a:xfrm>
          <a:prstGeom prst="rect">
            <a:avLst/>
          </a:prstGeom>
        </p:spPr>
      </p:pic>
      <p:pic>
        <p:nvPicPr>
          <p:cNvPr id="10" name="Изображение 9" descr="IMG-20191222-WA0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3357245"/>
            <a:ext cx="4716145" cy="338645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31165" y="581660"/>
            <a:ext cx="36772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Причастие казачат</a:t>
            </a:r>
          </a:p>
          <a:p>
            <a:pPr algn="ctr"/>
            <a:r>
              <a:rPr lang="ru-RU" altLang="en-US" sz="2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храме </a:t>
            </a:r>
          </a:p>
          <a:p>
            <a:pPr algn="ctr"/>
            <a:r>
              <a:rPr lang="ru-RU" altLang="en-US" sz="2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Покрова Пресвятой Богородицы </a:t>
            </a:r>
          </a:p>
          <a:p>
            <a:pPr algn="ctr"/>
            <a:r>
              <a:rPr lang="ru-RU" altLang="en-US" sz="2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станицы Елизаветинской</a:t>
            </a:r>
            <a:r>
              <a:rPr lang="ru-RU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-20191222-WA0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4450"/>
            <a:ext cx="4266505" cy="3868478"/>
          </a:xfrm>
          <a:prstGeom prst="rect">
            <a:avLst/>
          </a:prstGeom>
        </p:spPr>
      </p:pic>
      <p:pic>
        <p:nvPicPr>
          <p:cNvPr id="3" name="Изображение 2" descr="IMG-20191222-WA00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71800"/>
            <a:ext cx="4466590" cy="3290570"/>
          </a:xfrm>
          <a:prstGeom prst="rect">
            <a:avLst/>
          </a:prstGeom>
        </p:spPr>
      </p:pic>
      <p:pic>
        <p:nvPicPr>
          <p:cNvPr id="4" name="Изображение 3" descr="IMG-20191222-WA0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46" y="2971799"/>
            <a:ext cx="4249894" cy="35426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 flipH="1">
            <a:off x="4500245" y="188595"/>
            <a:ext cx="40716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храм, </a:t>
            </a:r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трапезной;</a:t>
            </a:r>
          </a:p>
          <a:p>
            <a:r>
              <a:rPr lang="ru-RU" altLang="en-US" sz="2000" dirty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  батюшки  о </a:t>
            </a:r>
            <a:r>
              <a:rPr lang="ru-RU" altLang="en-US" sz="2000" dirty="0" smtClean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православных</a:t>
            </a:r>
          </a:p>
          <a:p>
            <a:r>
              <a:rPr lang="ru-RU" altLang="en-US" sz="2000" dirty="0" smtClean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праздниках, </a:t>
            </a:r>
            <a:r>
              <a:rPr lang="ru-RU" altLang="en-US" sz="2000" dirty="0" smtClean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церковных </a:t>
            </a:r>
            <a:r>
              <a:rPr lang="ru-RU" altLang="en-US" sz="2000" dirty="0" smtClean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обрядах;</a:t>
            </a:r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рисунков, </a:t>
            </a:r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рисунков детей в воскресной школе;</a:t>
            </a:r>
            <a:endParaRPr lang="ru-RU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казачат </a:t>
            </a:r>
          </a:p>
          <a:p>
            <a:pPr algn="ctr"/>
            <a:r>
              <a:rPr lang="ru-RU" sz="28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базе школьного музея боевой славы </a:t>
            </a:r>
            <a:r>
              <a:rPr lang="ru-RU" sz="28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4ГККККк</a:t>
            </a:r>
          </a:p>
        </p:txBody>
      </p:sp>
      <p:pic>
        <p:nvPicPr>
          <p:cNvPr id="4" name="Изображение 3" descr="IMG-20191023-WA0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772920"/>
            <a:ext cx="6366510" cy="3930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910" y="2430780"/>
            <a:ext cx="2367915" cy="20123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полученные на уроках и </a:t>
            </a:r>
          </a:p>
          <a:p>
            <a:pPr algn="ctr"/>
            <a:r>
              <a:rPr 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работы классов казачьей направленности МБОУ СОШ 76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081" y="1844824"/>
            <a:ext cx="2151695" cy="43204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убеждения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2246" y="1857980"/>
            <a:ext cx="2151695" cy="43204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деятельность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80412" y="1875768"/>
            <a:ext cx="2151695" cy="43204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сознание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8310" y="2480945"/>
            <a:ext cx="2617470" cy="241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в соответствии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заповедями казаков</a:t>
            </a:r>
          </a:p>
          <a:p>
            <a:endParaRPr lang="ru-RU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080" y="2420620"/>
            <a:ext cx="2367915" cy="2499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84570" y="1700530"/>
            <a:ext cx="243649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позитивное отношение к происходящим событиям в казачем крае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995" y="4004945"/>
            <a:ext cx="729932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anose="02020603050405020304"/>
              </a:rPr>
              <a:t>	</a:t>
            </a:r>
            <a:endParaRPr lang="ru-RU" sz="1400" b="1" i="1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57120" y="210820"/>
            <a:ext cx="4789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Ожидаемые результаты</a:t>
            </a:r>
            <a:endParaRPr lang="ru-RU" altLang="en-US" sz="32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47090" y="935990"/>
            <a:ext cx="61544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Повышение интереса учащихся к героическому </a:t>
            </a:r>
            <a:r>
              <a:rPr lang="ru-RU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прош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</a:p>
          <a:p>
            <a:pPr marL="0" indent="0"/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лому казачества;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Сохранение и развитие чувства гордости за свою страну, осознание необходимости увековечения памяти российских героев;</a:t>
            </a:r>
            <a:endParaRPr lang="ru-RU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Сохранение и приумножение кубанских традиций;</a:t>
            </a:r>
            <a:endParaRPr lang="ru-RU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altLang="en-US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58340" y="29248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37540" y="2667635"/>
            <a:ext cx="73971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Трансляция опыта работы</a:t>
            </a:r>
            <a:endParaRPr lang="ru-RU" sz="3200" b="1" i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charset="0"/>
              <a:buChar char="Ø"/>
            </a:pPr>
            <a:endParaRPr lang="ru-RU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Распространение и внедрение результатов инновационного опыта работы;</a:t>
            </a: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Проведение мастер-классов, семинаров, заседаний круглого стола в рамках Краснодарского педагогического марафона;</a:t>
            </a: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Создание виртуальных экскурсий о подвиге героев- казаков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по материалам школьного музея боевой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ru-RU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лавы 4 </a:t>
            </a:r>
            <a:r>
              <a:rPr lang="ru-RU" b="1" dirty="0" err="1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ГКККк</a:t>
            </a:r>
            <a:endParaRPr lang="ru-RU" b="1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Публикации в прессе об опыте работы в классах казачьей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направленности;</a:t>
            </a:r>
            <a:endParaRPr lang="ru-RU" b="1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dist">
              <a:lnSpc>
                <a:spcPct val="100000"/>
              </a:lnSpc>
              <a:spcAft>
                <a:spcPts val="0"/>
              </a:spcAft>
            </a:pPr>
            <a:endParaRPr lang="ru-RU" altLang="en-US" b="1" i="1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  <a:p>
            <a:endParaRPr lang="ru-RU" alt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6338570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https://school76.centerstart.ru/node/385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3" y="548581"/>
            <a:ext cx="7886700" cy="97564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Механизм</a:t>
            </a:r>
            <a:r>
              <a:rPr lang="ru-RU" altLang="ru-RU" sz="24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+mn-ea"/>
              </a:rPr>
              <a:t> работы классов казачьей направленности МБОУ СОШ 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39" y="1916793"/>
            <a:ext cx="3419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Педсоветы, семинары,              конференции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Курсы повышения квалификации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Самообразование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Использование авторских программ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Научное общество школьников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Внеурочная деятельность в классах казачьей направленности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 Система работы по истории и культуре казачества в школьном музее Боевой Славы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Исследовательская и проектная деятельность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Встреча с казаками станичного общества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« Елизаветин Курень», акции.</a:t>
            </a:r>
            <a:endParaRPr lang="ru-RU" sz="1400" b="1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293" y="1917136"/>
            <a:ext cx="30243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Родительские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собрания, 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конференции</a:t>
            </a:r>
            <a:endParaRPr lang="ru-RU" sz="1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Представление и защита исследовательских проектов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 Совместное путешествие </a:t>
            </a:r>
          </a:p>
          <a:p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по историческим местам, </a:t>
            </a:r>
          </a:p>
          <a:p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просмотр видеофильмов, </a:t>
            </a:r>
          </a:p>
          <a:p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обсуждение книг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Выставки «Семейная мастерская (народно-прикладное творчество)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 Использование знаний местного фольклора, почитание традиций казачества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Совместные экскурсии в музей Боевой Славы родителей и их детей.</a:t>
            </a:r>
          </a:p>
          <a:p>
            <a:r>
              <a:rPr lang="ru-RU" sz="1400" b="1" dirty="0" smtClean="0">
                <a:latin typeface="Arial Black" panose="020B0A040201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b="1" dirty="0" smtClean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5629" y="1700258"/>
            <a:ext cx="27080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200" b="1" dirty="0" smtClean="0">
              <a:latin typeface="Arial Black" panose="020B0A04020102020204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- Внеклассная</a:t>
            </a:r>
          </a:p>
          <a:p>
            <a:pPr algn="l"/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интегрированная деятельность </a:t>
            </a:r>
          </a:p>
          <a:p>
            <a:pPr algn="l"/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учащихся, педагогов, родителей, </a:t>
            </a:r>
          </a:p>
          <a:p>
            <a:pPr algn="l"/>
            <a:r>
              <a:rPr lang="ru-RU" sz="1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бщественности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Классные часы казачьей направленности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Общешкольные праздники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таничные и городские мероприятия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Музей – центр патриотической работы станицы Елизаветинской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904" y="146411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069" y="139391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1393951"/>
            <a:ext cx="230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15" y="527050"/>
            <a:ext cx="8322945" cy="1706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                            </a:t>
            </a:r>
            <a:br>
              <a:rPr lang="ru-RU" sz="20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sz="222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Нетрадиционные формы работы в классе казачей напрпавленности для успешного изучения </a:t>
            </a:r>
            <a:br>
              <a:rPr lang="ru-RU" sz="222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sz="222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истории </a:t>
            </a:r>
            <a:r>
              <a:rPr lang="en-US" sz="222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,</a:t>
            </a:r>
            <a:r>
              <a:rPr lang="ru-RU" sz="222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 культуры  казаков</a:t>
            </a:r>
            <a:r>
              <a:rPr lang="ru-RU" sz="222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2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99795" y="1917065"/>
            <a:ext cx="7889875" cy="48926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занятия - встречи с 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казаками;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занятия - экскурсии  в Краснодарский государственный </a:t>
            </a:r>
            <a:r>
              <a:rPr lang="ru-RU" altLang="en-US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историко</a:t>
            </a: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 - археологический 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музей </a:t>
            </a: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имени </a:t>
            </a:r>
            <a:r>
              <a:rPr lang="ru-RU" altLang="en-US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Е.Д.Фелицина</a:t>
            </a: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, 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в МБОУ </a:t>
            </a: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СОШ № 6  имени Героя Советского Союза Василия Филипповича </a:t>
            </a:r>
            <a:r>
              <a:rPr lang="ru-RU" altLang="en-US" sz="2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Маргелова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, в краеведческий музей МАОУ </a:t>
            </a: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СОШ №</a:t>
            </a:r>
            <a:r>
              <a:rPr lang="en-GB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75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  <a:p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   гостиная « Доблесть и слава казаков Кубани»;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урок - праздник «Обычаи казаков 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,</a:t>
            </a: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 домашняя утварь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»;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урок 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– концерт («Песни казачьего края»);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урок - 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игра </a:t>
            </a:r>
            <a:r>
              <a:rPr lang="en-US" altLang="ru-RU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“</a:t>
            </a:r>
            <a:r>
              <a:rPr lang="ru-RU" altLang="en-US" sz="20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Квест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- игра</a:t>
            </a:r>
            <a:r>
              <a:rPr lang="en-US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”</a:t>
            </a:r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путешествие по  Кубани;</a:t>
            </a:r>
            <a:endParaRPr lang="en-US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урок - викторина «Знай и люби свою Родину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  <a:sym typeface="+mn-ea"/>
              </a:rPr>
              <a:t>»;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кружок - 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« История и </a:t>
            </a:r>
            <a:r>
              <a:rPr lang="ru-RU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культура </a:t>
            </a:r>
            <a:r>
              <a:rPr lang="ru-RU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Кубанского Казачества</a:t>
            </a:r>
            <a:r>
              <a:rPr lang="en-US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”</a:t>
            </a:r>
            <a:r>
              <a:rPr lang="ru-RU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lt"/>
              </a:rPr>
              <a:t>;</a:t>
            </a:r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  <a:p>
            <a:endParaRPr lang="ru-RU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7215" y="1501775"/>
            <a:ext cx="30962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президентское кадетское училище Министерства образования РФ (КПКУ)</a:t>
            </a:r>
          </a:p>
          <a:p>
            <a:pPr algn="ctr"/>
            <a:endParaRPr lang="ru-RU" sz="1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4529" y="1412875"/>
            <a:ext cx="266336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государственный историко - археологическом музей имени Е.Д.Фелицина.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4528" y="3143959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№76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071" y="3068707"/>
            <a:ext cx="27363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Кубанское казачье общество и станичное казачье общество «Елизаветин Курень» атаман Г.П. </a:t>
            </a:r>
            <a:r>
              <a:rPr lang="ru-RU" sz="1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Корниенко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949" y="4797221"/>
            <a:ext cx="259442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ветеранов станицы Елизаветинской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3965" y="4771390"/>
            <a:ext cx="270319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сельского поселения станицы Елизаветинской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7455" y="3431540"/>
            <a:ext cx="269303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Свято-Покровский Храм станицы Елизаветинской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7215" y="1557020"/>
            <a:ext cx="2905760" cy="11931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4529" y="1412875"/>
            <a:ext cx="2592288" cy="164270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8495" y="3156585"/>
            <a:ext cx="2859405" cy="138874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7215" y="4725035"/>
            <a:ext cx="2526030" cy="117856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35845" y="4725035"/>
            <a:ext cx="2880320" cy="129625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69583" y="3206409"/>
            <a:ext cx="2699792" cy="128909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387" y="477155"/>
            <a:ext cx="730567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Интегрированное взаимодействие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470" y="1557020"/>
            <a:ext cx="2668905" cy="11931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318885" y="1557020"/>
            <a:ext cx="258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altLang="en-US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молодёжной </a:t>
            </a:r>
            <a:r>
              <a:rPr lang="ru-RU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Краснодарского края</a:t>
            </a:r>
            <a:r>
              <a:rPr lang="ru-RU" altLang="en-US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МКУ КНМЦ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8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	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367790" y="403860"/>
            <a:ext cx="630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Растим и воспитываем </a:t>
            </a:r>
            <a:r>
              <a:rPr lang="ru-RU" altLang="ru-RU" sz="24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настоящих казачат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71195" y="864235"/>
            <a:ext cx="6997065" cy="57861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b="1" dirty="0"/>
              <a:t> </a:t>
            </a:r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</a:t>
            </a:r>
            <a:r>
              <a:rPr lang="ru-RU" altLang="en-US"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истоков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духовности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кубанских казаков и формирование представлений детей об истории возникновения казачества, знакомство с творчеством, символикой, традициями, обычаями и бытом.</a:t>
            </a:r>
          </a:p>
          <a:p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Воспитательные: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воспитывать интерес  и любовь к родной культуре,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труду и  людям труда;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прививать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интерес  к своеобразию кубанского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фольклора;.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формировать у детей элементарные представления о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Казачьем крае,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его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характерных особенностях;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Развивающие: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прививать 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интерес к историческому прошлому 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нашей малой Родины;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вызывать у детей  эмоциональный  отклик , гордость за родные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места;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развивать  индивидуальные творческие  способности воспитанников, образное и логическое мышление, воображение,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самостоятельность;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Образовательные: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расширять представления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детей </a:t>
            </a:r>
            <a:r>
              <a:rPr lang="ru-RU" altLang="en-US" sz="1600" dirty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 традиционной семье </a:t>
            </a:r>
            <a:r>
              <a:rPr lang="ru-RU" altLang="en-US" sz="1600" dirty="0" smtClean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казака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знакомить школьников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семейным укладом, обычаями и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обрядами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показать </a:t>
            </a:r>
            <a:r>
              <a:rPr lang="ru-RU" altLang="en-US" sz="1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роли семьи в сохранении и передаче </a:t>
            </a:r>
            <a:r>
              <a:rPr lang="ru-RU" altLang="en-US" sz="1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традиций казаков;</a:t>
            </a:r>
            <a:endParaRPr lang="ru-RU" altLang="en-US" sz="1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907705" y="188595"/>
            <a:ext cx="546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36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класса казачьей направленности</a:t>
            </a:r>
            <a:r>
              <a:rPr lang="ru-RU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</a:p>
        </p:txBody>
      </p:sp>
      <p:pic>
        <p:nvPicPr>
          <p:cNvPr id="4" name="Изображение 3" descr="img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3460115"/>
            <a:ext cx="5162550" cy="3394075"/>
          </a:xfrm>
          <a:prstGeom prst="rect">
            <a:avLst/>
          </a:prstGeom>
        </p:spPr>
      </p:pic>
      <p:pic>
        <p:nvPicPr>
          <p:cNvPr id="5" name="Изображение 4" descr="zapoved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35" y="1557020"/>
            <a:ext cx="3915410" cy="5340985"/>
          </a:xfrm>
          <a:prstGeom prst="rect">
            <a:avLst/>
          </a:prstGeom>
        </p:spPr>
      </p:pic>
      <p:pic>
        <p:nvPicPr>
          <p:cNvPr id="2" name="Изображение 1" descr="WhatsApp Image 2021-03-15 at 21.21.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341755"/>
            <a:ext cx="4345305" cy="208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2" cy="58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rPr>
              <a:t>	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466340" y="123190"/>
            <a:ext cx="438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</a:t>
            </a:r>
            <a:r>
              <a:rPr lang="ru-RU" altLang="en-US" sz="2800" i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казачата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38359" y="474345"/>
            <a:ext cx="4058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ru-RU" altLang="en-US" dirty="0"/>
              <a:t>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ru-RU" altLang="en-US" b="1" dirty="0"/>
              <a:t>   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ru-RU" altLang="en-US" b="1" dirty="0"/>
              <a:t>       </a:t>
            </a:r>
            <a:r>
              <a:rPr lang="ru-RU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</a:t>
            </a:r>
            <a:endParaRPr lang="ru-RU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ru-RU" altLang="en-US" dirty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знакомить учащихся с обрядом «Посвящение в казачата</a:t>
            </a:r>
            <a:r>
              <a:rPr lang="ru-RU" altLang="en-US" dirty="0" smtClean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»;</a:t>
            </a:r>
          </a:p>
          <a:p>
            <a:pPr marL="285750" lvl="0" indent="-285750">
              <a:buFont typeface="Wingdings" panose="05000000000000000000" charset="0"/>
              <a:buChar char="Ø"/>
            </a:pPr>
            <a:endParaRPr lang="ru-RU" altLang="en-US" dirty="0" smtClean="0">
              <a:solidFill>
                <a:srgbClr val="0F6F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charset="0"/>
              <a:buChar char="Ø"/>
            </a:pPr>
            <a:endParaRPr lang="ru-RU" altLang="en-US" dirty="0">
              <a:solidFill>
                <a:srgbClr val="0F6F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charset="0"/>
              <a:buChar char="Ø"/>
            </a:pPr>
            <a:endParaRPr lang="ru-RU" altLang="en-US" dirty="0" smtClean="0">
              <a:solidFill>
                <a:srgbClr val="0F6F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ru-RU" altLang="en-US" b="1" dirty="0"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ЗАДАЧИ:</a:t>
            </a:r>
          </a:p>
          <a:p>
            <a:pPr marL="285750" lvl="0" indent="-285750">
              <a:buFont typeface="Wingdings" panose="05000000000000000000" charset="0"/>
              <a:buChar char="Ø"/>
            </a:pPr>
            <a:endParaRPr lang="ru-RU" altLang="en-US" dirty="0">
              <a:solidFill>
                <a:srgbClr val="0F6F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воспитывать любовь 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 своей стране </a:t>
            </a: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родному краю;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формировать  активную гражданскую позицию </a:t>
            </a: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учащихся и 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уважительное отношение к традициям и истории кубанских казаков;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знакомить 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культурой и фольклором казачьего края</a:t>
            </a:r>
          </a:p>
        </p:txBody>
      </p:sp>
      <p:pic>
        <p:nvPicPr>
          <p:cNvPr id="7" name="Изображение 6" descr="IMG_20200211_120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746760"/>
            <a:ext cx="4303395" cy="588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G_20200211_1625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389890"/>
            <a:ext cx="8213725" cy="6139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дсолнухи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Подсолнухи</Template>
  <TotalTime>2</TotalTime>
  <Words>780</Words>
  <Application>Microsoft Office PowerPoint</Application>
  <PresentationFormat>Экран (4:3)</PresentationFormat>
  <Paragraphs>151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Wingdings</vt:lpstr>
      <vt:lpstr>Подсолнухи</vt:lpstr>
      <vt:lpstr>Презентация PowerPoint</vt:lpstr>
      <vt:lpstr>Структура работы классов казачьей направленности МБОУ СОШ 76</vt:lpstr>
      <vt:lpstr>Механизм  работы классов казачьей направленности МБОУ СОШ 76</vt:lpstr>
      <vt:lpstr>                              Нетрадиционные формы работы в классе казачей напрпавленности для успешного изучения  истории , культуры  казаков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кубановедения 2 класс</dc:title>
  <dc:creator>Acer</dc:creator>
  <cp:lastModifiedBy>Станислав Толмачев</cp:lastModifiedBy>
  <cp:revision>65</cp:revision>
  <dcterms:created xsi:type="dcterms:W3CDTF">2015-02-23T16:19:00Z</dcterms:created>
  <dcterms:modified xsi:type="dcterms:W3CDTF">2021-03-24T07:59:49Z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1049-11.2.0.10017</vt:lpwstr>
  </property>
  <property fmtid="{D5CDD505-2E9C-101B-9397-08002B2CF9AE}" name="NXPowerLiteLastOptimized" pid="3">
    <vt:lpwstr>1402888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S9.0.3</vt:lpwstr>
  </property>
</Properties>
</file>