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76" r:id="rId2"/>
    <p:sldId id="280" r:id="rId3"/>
    <p:sldId id="278" r:id="rId4"/>
    <p:sldId id="277" r:id="rId5"/>
    <p:sldId id="269" r:id="rId6"/>
    <p:sldId id="279" r:id="rId7"/>
    <p:sldId id="267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1"/>
    <a:srgbClr val="680000"/>
    <a:srgbClr val="9A0000"/>
    <a:srgbClr val="8E0000"/>
    <a:srgbClr val="990000"/>
    <a:srgbClr val="4C0000"/>
    <a:srgbClr val="EABD00"/>
    <a:srgbClr val="AF2D05"/>
    <a:srgbClr val="006C3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A43CC-653E-4DB9-ADFB-2559CB602BD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C03C5-3C8F-4FA9-A424-12AC7DB529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7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C03C5-3C8F-4FA9-A424-12AC7DB5297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12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79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8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3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72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63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26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0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22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2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8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76.centerstart.ru/node/38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sgpi.ru/userfiles/11(3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680" y="212080"/>
            <a:ext cx="3454647" cy="34563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87624" y="3645024"/>
            <a:ext cx="6840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 РАБОТЫ 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 МУЗЕЯ 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БОЕВОЙ  СЛАВЫ </a:t>
            </a:r>
          </a:p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ГКККк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Структура патриотического воспитания </a:t>
            </a:r>
            <a:br>
              <a:rPr lang="ru-RU" sz="2400" dirty="0" smtClean="0">
                <a:latin typeface="Arial Black" panose="020B0A04020102020204" pitchFamily="34" charset="0"/>
              </a:rPr>
            </a:br>
            <a:r>
              <a:rPr lang="ru-RU" sz="2400" dirty="0" smtClean="0">
                <a:latin typeface="Arial Black" panose="020B0A04020102020204" pitchFamily="34" charset="0"/>
              </a:rPr>
              <a:t>в школе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4081" y="1844824"/>
            <a:ext cx="2151695" cy="4320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убеждения</a:t>
            </a:r>
          </a:p>
          <a:p>
            <a:pPr algn="ctr"/>
            <a:endParaRPr lang="ru-RU" dirty="0">
              <a:latin typeface="Arial Black" panose="020B0A040201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068" y="2431006"/>
            <a:ext cx="2367719" cy="31582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полученные на уроках и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внеурочной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92246" y="1857980"/>
            <a:ext cx="2151695" cy="4320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деятельность</a:t>
            </a:r>
          </a:p>
          <a:p>
            <a:pPr algn="ctr"/>
            <a:endParaRPr lang="ru-RU" dirty="0">
              <a:latin typeface="Arial Black" panose="020B0A040201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80412" y="1875768"/>
            <a:ext cx="2151695" cy="4320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сознание</a:t>
            </a:r>
          </a:p>
          <a:p>
            <a:pPr algn="ctr"/>
            <a:endParaRPr lang="ru-RU" dirty="0">
              <a:latin typeface="Arial Black" panose="020B0A040201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03575" y="2420888"/>
            <a:ext cx="2367719" cy="3600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совершать поступки, действия патриотического характера на благо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41333" y="2623445"/>
            <a:ext cx="2367719" cy="3600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1628800"/>
            <a:ext cx="23040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осознанное позитивное отношение к происходящим событиям в родной стране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647" y="5669156"/>
            <a:ext cx="1813197" cy="965983"/>
          </a:xfrm>
          <a:prstGeom prst="rect">
            <a:avLst/>
          </a:prstGeom>
          <a:noFill/>
        </p:spPr>
      </p:pic>
      <p:pic>
        <p:nvPicPr>
          <p:cNvPr id="13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6359" y="5669156"/>
            <a:ext cx="1813197" cy="965983"/>
          </a:xfrm>
          <a:prstGeom prst="rect">
            <a:avLst/>
          </a:prstGeom>
          <a:noFill/>
        </p:spPr>
      </p:pic>
      <p:pic>
        <p:nvPicPr>
          <p:cNvPr id="14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5065" y="5542236"/>
            <a:ext cx="1813197" cy="9659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39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658" y="164406"/>
            <a:ext cx="7886700" cy="975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Arial Black" pitchFamily="34" charset="0"/>
              </a:rPr>
              <a:t>Механизм реализации программы патриотического воспитания на примере подвига казаков-героев 4ГКККк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175113"/>
            <a:ext cx="341987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200" b="1" dirty="0" smtClean="0">
                <a:latin typeface="Arial Black" pitchFamily="34" charset="0"/>
              </a:rPr>
              <a:t>Педсоветы, семинары,              конференции</a:t>
            </a:r>
          </a:p>
          <a:p>
            <a:endParaRPr lang="ru-RU" sz="12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200" b="1" dirty="0" smtClean="0">
                <a:latin typeface="Arial Black" pitchFamily="34" charset="0"/>
              </a:rPr>
              <a:t> Курсы повышения квалификации</a:t>
            </a:r>
          </a:p>
          <a:p>
            <a:endParaRPr lang="ru-RU" sz="12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200" b="1" dirty="0" smtClean="0">
                <a:latin typeface="Arial Black" pitchFamily="34" charset="0"/>
              </a:rPr>
              <a:t> Самообразование</a:t>
            </a:r>
          </a:p>
          <a:p>
            <a:endParaRPr lang="ru-RU" sz="12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200" b="1" dirty="0" smtClean="0">
                <a:latin typeface="Arial Black" pitchFamily="34" charset="0"/>
              </a:rPr>
              <a:t> Использование авторских программ патриотического воспитания</a:t>
            </a:r>
          </a:p>
          <a:p>
            <a:endParaRPr lang="ru-RU" sz="12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200" b="1" dirty="0" smtClean="0">
                <a:latin typeface="Arial Black" pitchFamily="34" charset="0"/>
              </a:rPr>
              <a:t> Научное общество школьников</a:t>
            </a:r>
          </a:p>
          <a:p>
            <a:pPr>
              <a:buFont typeface="Wingdings" pitchFamily="2" charset="2"/>
              <a:buChar char="§"/>
            </a:pPr>
            <a:endParaRPr lang="ru-RU" sz="12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200" b="1" dirty="0" smtClean="0">
                <a:latin typeface="Arial Black" pitchFamily="34" charset="0"/>
              </a:rPr>
              <a:t> Внеурочная деятельность в классах казачьей направленности </a:t>
            </a:r>
          </a:p>
          <a:p>
            <a:endParaRPr lang="ru-RU" sz="12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200" b="1" dirty="0" smtClean="0">
                <a:latin typeface="Arial Black" pitchFamily="34" charset="0"/>
              </a:rPr>
              <a:t>  Система работы по истории в школьном музее Боевой Славы</a:t>
            </a:r>
          </a:p>
          <a:p>
            <a:endParaRPr lang="ru-RU" sz="12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200" b="1" dirty="0" smtClean="0">
                <a:latin typeface="Arial Black" pitchFamily="34" charset="0"/>
              </a:rPr>
              <a:t> Исследовательская и проектная деятельность</a:t>
            </a:r>
          </a:p>
          <a:p>
            <a:endParaRPr lang="ru-RU" sz="12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200" b="1" dirty="0" smtClean="0">
                <a:latin typeface="Arial Black" pitchFamily="34" charset="0"/>
              </a:rPr>
              <a:t> Встреча с ветеранами ВОВ, уроки Мужества, уроки Памяти, акции.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08753" y="1070046"/>
            <a:ext cx="302433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Родительские </a:t>
            </a:r>
            <a:r>
              <a:rPr lang="ru-RU" sz="1400" b="1" dirty="0">
                <a:latin typeface="Arial Black" pitchFamily="34" charset="0"/>
              </a:rPr>
              <a:t>собрания, </a:t>
            </a:r>
            <a:r>
              <a:rPr lang="ru-RU" sz="1400" b="1" dirty="0" smtClean="0">
                <a:latin typeface="Arial Black" pitchFamily="34" charset="0"/>
              </a:rPr>
              <a:t>конференции</a:t>
            </a:r>
          </a:p>
          <a:p>
            <a:endParaRPr lang="ru-RU" sz="1400" b="1" dirty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Представление и защита исследовательских проектов «Моя семья в годы ВОВ»</a:t>
            </a:r>
          </a:p>
          <a:p>
            <a:endParaRPr lang="ru-RU" sz="1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 Совместное путешествие </a:t>
            </a:r>
          </a:p>
          <a:p>
            <a:r>
              <a:rPr lang="ru-RU" sz="1400" b="1" dirty="0" smtClean="0">
                <a:latin typeface="Arial Black" pitchFamily="34" charset="0"/>
              </a:rPr>
              <a:t>по историческим местам, </a:t>
            </a:r>
          </a:p>
          <a:p>
            <a:r>
              <a:rPr lang="ru-RU" sz="1400" b="1" dirty="0" smtClean="0">
                <a:latin typeface="Arial Black" pitchFamily="34" charset="0"/>
              </a:rPr>
              <a:t>просмотр видеофильмов, </a:t>
            </a:r>
          </a:p>
          <a:p>
            <a:r>
              <a:rPr lang="ru-RU" sz="1400" b="1" dirty="0" smtClean="0">
                <a:latin typeface="Arial Black" pitchFamily="34" charset="0"/>
              </a:rPr>
              <a:t>обсуждение книг</a:t>
            </a:r>
          </a:p>
          <a:p>
            <a:endParaRPr lang="ru-RU" sz="1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Выставки «Семейная мастерская (народно-прикладное творчество)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 Использование знаний местного фольклора, почитание традиций казачества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Совместные экскурсии в музей Боевой Славы родителей и их детей.</a:t>
            </a:r>
          </a:p>
          <a:p>
            <a:r>
              <a:rPr lang="ru-RU" sz="1600" b="1" dirty="0" smtClean="0">
                <a:latin typeface="Arial Black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3089" y="1175113"/>
            <a:ext cx="27080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Black" pitchFamily="34" charset="0"/>
              </a:rPr>
              <a:t>- Внеклассная</a:t>
            </a:r>
          </a:p>
          <a:p>
            <a:r>
              <a:rPr lang="ru-RU" sz="1400" b="1" dirty="0" smtClean="0">
                <a:latin typeface="Arial Black" pitchFamily="34" charset="0"/>
              </a:rPr>
              <a:t>интегрированная деятельность </a:t>
            </a:r>
          </a:p>
          <a:p>
            <a:r>
              <a:rPr lang="ru-RU" sz="1400" b="1" dirty="0" smtClean="0">
                <a:latin typeface="Arial Black" pitchFamily="34" charset="0"/>
              </a:rPr>
              <a:t>учащихся, педагогов, родителей, </a:t>
            </a:r>
          </a:p>
          <a:p>
            <a:r>
              <a:rPr lang="ru-RU" sz="1400" b="1" dirty="0" smtClean="0">
                <a:latin typeface="Arial Black" pitchFamily="34" charset="0"/>
              </a:rPr>
              <a:t>Общественности</a:t>
            </a:r>
          </a:p>
          <a:p>
            <a:endParaRPr lang="ru-RU" sz="1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Тимуровское движение, акции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Классные часы патриотической направленности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Общешкольные праздники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Общестаничные</a:t>
            </a:r>
            <a:r>
              <a:rPr lang="ru-RU" sz="1400" b="1" dirty="0" smtClean="0">
                <a:latin typeface="Arial Black" pitchFamily="34" charset="0"/>
              </a:rPr>
              <a:t> и городские мероприятия</a:t>
            </a:r>
          </a:p>
          <a:p>
            <a:pPr>
              <a:buFont typeface="Arial" pitchFamily="34" charset="0"/>
              <a:buChar char="•"/>
            </a:pPr>
            <a:endParaRPr lang="ru-RU" sz="14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latin typeface="Arial Black" pitchFamily="34" charset="0"/>
              </a:rPr>
              <a:t> Музей – центр патриотической работы станицы Елизаветинской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485" y="64123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sz="20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54682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rgbClr val="0070C0"/>
                </a:solidFill>
              </a:rPr>
              <a:t> </a:t>
            </a:r>
            <a:r>
              <a:rPr lang="ru-RU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5388" y="64782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СОЦИУМ</a:t>
            </a:r>
          </a:p>
        </p:txBody>
      </p:sp>
      <p:pic>
        <p:nvPicPr>
          <p:cNvPr id="10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942" y="5687553"/>
            <a:ext cx="1813197" cy="9659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48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2936"/>
            <a:ext cx="9144000" cy="1613595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Arial Black" panose="020B0A04020102020204" pitchFamily="34" charset="0"/>
              </a:rPr>
              <a:t>                                </a:t>
            </a:r>
            <a:r>
              <a:rPr lang="ru-RU" sz="20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Формы и методы реализации проекта.</a:t>
            </a:r>
            <a:br>
              <a:rPr lang="ru-RU" sz="20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Данная работа реализуется через использование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групповых и индивидуальных форм работы.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u="sng" dirty="0" smtClean="0"/>
              <a:t>  </a:t>
            </a:r>
            <a:r>
              <a:rPr lang="ru-RU" sz="2000" b="1" i="1" u="sng" dirty="0" smtClean="0">
                <a:solidFill>
                  <a:srgbClr val="FFFF00"/>
                </a:solidFill>
              </a:rPr>
              <a:t/>
            </a:r>
            <a:br>
              <a:rPr lang="ru-RU" sz="2000" b="1" i="1" u="sng" dirty="0" smtClean="0">
                <a:solidFill>
                  <a:srgbClr val="FFFF00"/>
                </a:solidFill>
              </a:rPr>
            </a:br>
            <a:r>
              <a:rPr lang="ru-RU" sz="2000" b="1" i="1" u="sng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/>
              <a:t>  </a:t>
            </a:r>
            <a:r>
              <a:rPr lang="ru-RU" sz="2200" dirty="0"/>
              <a:t>-</a:t>
            </a:r>
            <a:r>
              <a:rPr lang="ru-RU" sz="2200" dirty="0" smtClean="0"/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беседа;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-классные информационные часы;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тематические утренники;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-совместные мероприятия с родителями;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торжественные линейки;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уроки Мужества;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-уроки Памяти;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-экскурсии, целевые прогулки;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-посещение выставок, музеев;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-игры гражданско-патриотического содержания;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-конкурсы, викторины, праздники, фестивали, выставки детского творчества;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-встречи с ветеранами ВОВ и труда, казаками, знаменитыми земляками,    участниками и героями локальных конфликтов, ветеранами боевых действий;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-социальные акции;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-работа детских общественных организаций;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-библиотечные часы;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-просмотр и обсуждение фильмов о ВОВ;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-коллективно-творческие дела;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-исследовательские проекты;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-концерт учащихся.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</a:rPr>
              <a:t/>
            </a:r>
            <a:br>
              <a:rPr lang="ru-RU" sz="2000" b="1" dirty="0" smtClean="0">
                <a:solidFill>
                  <a:srgbClr val="FFFF00"/>
                </a:solidFill>
              </a:rPr>
            </a:br>
            <a:endParaRPr lang="ru-RU" sz="2000" dirty="0"/>
          </a:p>
        </p:txBody>
      </p:sp>
      <p:pic>
        <p:nvPicPr>
          <p:cNvPr id="9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941168"/>
            <a:ext cx="3093250" cy="17915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945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83568" y="757153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Кубанский казачий кадетский корпус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 М.П. Бабича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644495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Краснодарское президентское кадетское училище Министерства образования РФ (Краснодарский ПКУ)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3848" y="3822139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МБОУ СОШ №76</a:t>
            </a:r>
            <a:endParaRPr lang="ru-RU" sz="24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536" y="3153162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ветеранов города Краснодара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6136" y="2815768"/>
            <a:ext cx="2987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Кубанское казачье общество и станичное казачье общество «Елизаветин Курень» атаман Г.П.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Корниенко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7789" y="5169966"/>
            <a:ext cx="2594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ветеранов станицы Елизаветинской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5056035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сельского поселения станица Елизаветинская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28184" y="5097958"/>
            <a:ext cx="2699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Свято-Покровский Храм станицы Елизаветинской</a:t>
            </a:r>
          </a:p>
        </p:txBody>
      </p:sp>
      <p:pic>
        <p:nvPicPr>
          <p:cNvPr id="22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5084" y="2348880"/>
            <a:ext cx="2227748" cy="108012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309139" y="699744"/>
            <a:ext cx="3672408" cy="127962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04048" y="699167"/>
            <a:ext cx="3888432" cy="1279625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9139" y="2818399"/>
            <a:ext cx="2909098" cy="154594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67476" y="2755598"/>
            <a:ext cx="3245144" cy="1629963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1520" y="5015198"/>
            <a:ext cx="2736304" cy="128555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22460" y="5011653"/>
            <a:ext cx="2880320" cy="1289095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238056" y="5011653"/>
            <a:ext cx="2699792" cy="1289095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45002" y="70120"/>
            <a:ext cx="6221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Сотрудничество с организациями 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>
            <a:stCxn id="13" idx="3"/>
            <a:endCxn id="8" idx="2"/>
          </p:cNvCxnSpPr>
          <p:nvPr/>
        </p:nvCxnSpPr>
        <p:spPr>
          <a:xfrm flipV="1">
            <a:off x="2195736" y="2753201"/>
            <a:ext cx="2346620" cy="1573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2195736" y="2808620"/>
            <a:ext cx="2346620" cy="2057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8" idx="2"/>
          </p:cNvCxnSpPr>
          <p:nvPr/>
        </p:nvCxnSpPr>
        <p:spPr>
          <a:xfrm flipV="1">
            <a:off x="4441883" y="2753201"/>
            <a:ext cx="100473" cy="1235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7" idx="1"/>
            <a:endCxn id="8" idx="2"/>
          </p:cNvCxnSpPr>
          <p:nvPr/>
        </p:nvCxnSpPr>
        <p:spPr>
          <a:xfrm flipH="1" flipV="1">
            <a:off x="4542356" y="2753201"/>
            <a:ext cx="2333634" cy="1552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8" idx="2"/>
          </p:cNvCxnSpPr>
          <p:nvPr/>
        </p:nvCxnSpPr>
        <p:spPr>
          <a:xfrm flipH="1" flipV="1">
            <a:off x="4542356" y="2753201"/>
            <a:ext cx="2273651" cy="2057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92235" y="147164"/>
            <a:ext cx="8751681" cy="86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Система работы школьного музея боевой славы имени 4-го Гвардейского Кубанского Казачьего Кавалерийского орденов Суворова, Кутузова, Ленина корпуса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10116"/>
            <a:ext cx="2664296" cy="648072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Совет ветеранов 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г.Краснодара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93364" y="1121344"/>
            <a:ext cx="2664296" cy="648072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Совет музея школы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4289" y="1110116"/>
            <a:ext cx="2664296" cy="648072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Совет ветеранов станицы Елизаветинской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2116" y="2249145"/>
            <a:ext cx="4320480" cy="504056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Гражданско- патриотическое воспитание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1858664"/>
            <a:ext cx="2016224" cy="1233006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Уход за памятниками и солдатскими могилами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2235" y="3210198"/>
            <a:ext cx="5328592" cy="654420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Патриотические операции «Рассвет», «Солдатское письмо», «Свеча памяти», «Окно Победы» и др.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75990" y="1858104"/>
            <a:ext cx="2095012" cy="1152128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Внеурочные занятия, краеведение «Моя малая родина»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42608" y="3220295"/>
            <a:ext cx="3201308" cy="648072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Поисково-краеведческая работа «Юный следопыт»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4003058"/>
            <a:ext cx="1440160" cy="648072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Уроки Мужества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50107" y="4810371"/>
            <a:ext cx="1846524" cy="648072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Уроки Памяти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83137" y="3976331"/>
            <a:ext cx="4019459" cy="677285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Встреча с ветеранами, переписка с родственниками героев ВОВ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12159" y="4786674"/>
            <a:ext cx="2464150" cy="688462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Экскурсии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«Юный экскурсовод»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5990" y="3988464"/>
            <a:ext cx="1753183" cy="634889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Работа отряда «Тимуровцы»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7311" y="5557821"/>
            <a:ext cx="2664296" cy="1160537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Выпуск газет, листовок, поздравления ветеранов ВОВ, Бессмертный полк, акция «Сирень Победы»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09735" y="4840725"/>
            <a:ext cx="2664296" cy="1351175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Классные часы, беседы, День музея, школьные конференции «Героические страницы моей семьи»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12160" y="5568447"/>
            <a:ext cx="2958842" cy="1149911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Работа с литературным, научным материалом «Неизвестные факты о ВОВ»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stCxn id="8" idx="0"/>
            <a:endCxn id="6" idx="2"/>
          </p:cNvCxnSpPr>
          <p:nvPr/>
        </p:nvCxnSpPr>
        <p:spPr>
          <a:xfrm flipH="1" flipV="1">
            <a:off x="4525512" y="1769416"/>
            <a:ext cx="16844" cy="479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8" idx="0"/>
          </p:cNvCxnSpPr>
          <p:nvPr/>
        </p:nvCxnSpPr>
        <p:spPr>
          <a:xfrm flipH="1" flipV="1">
            <a:off x="2401441" y="1769417"/>
            <a:ext cx="2140915" cy="47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8" idx="0"/>
          </p:cNvCxnSpPr>
          <p:nvPr/>
        </p:nvCxnSpPr>
        <p:spPr>
          <a:xfrm flipV="1">
            <a:off x="4542356" y="1792148"/>
            <a:ext cx="2124071" cy="456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8" idx="1"/>
            <a:endCxn id="9" idx="3"/>
          </p:cNvCxnSpPr>
          <p:nvPr/>
        </p:nvCxnSpPr>
        <p:spPr>
          <a:xfrm flipH="1" flipV="1">
            <a:off x="2195736" y="2475167"/>
            <a:ext cx="186380" cy="26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8" idx="3"/>
            <a:endCxn id="11" idx="1"/>
          </p:cNvCxnSpPr>
          <p:nvPr/>
        </p:nvCxnSpPr>
        <p:spPr>
          <a:xfrm flipV="1">
            <a:off x="6702596" y="2434168"/>
            <a:ext cx="173394" cy="67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8" idx="2"/>
          </p:cNvCxnSpPr>
          <p:nvPr/>
        </p:nvCxnSpPr>
        <p:spPr>
          <a:xfrm flipV="1">
            <a:off x="3193364" y="2753201"/>
            <a:ext cx="1348992" cy="371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658761" y="2783554"/>
            <a:ext cx="1553545" cy="380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392642" y="3868451"/>
            <a:ext cx="16844" cy="1699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 flipV="1">
            <a:off x="8834110" y="3862427"/>
            <a:ext cx="16844" cy="1653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1105" y="6191900"/>
            <a:ext cx="1311229" cy="6357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1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https://a.d-cd.net/af917e8s-9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5441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 Black" pitchFamily="34" charset="0"/>
              </a:rPr>
              <a:t>Система работы отрядов на базе школьного музея боевой славы имени 4-го Гвардейского Кубанского Казачьего Кавалерийского корпуса </a:t>
            </a:r>
          </a:p>
          <a:p>
            <a:pPr algn="ctr"/>
            <a:r>
              <a:rPr lang="ru-RU" sz="1600" b="1" dirty="0" smtClean="0">
                <a:latin typeface="Arial Black" pitchFamily="34" charset="0"/>
              </a:rPr>
              <a:t>МБОУ СОШ № 76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99792" y="3338989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Школьный музей Боевой славы</a:t>
            </a:r>
            <a:endParaRPr lang="ru-RU" sz="2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9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467" y="1090045"/>
            <a:ext cx="682401" cy="404664"/>
          </a:xfrm>
          <a:prstGeom prst="rect">
            <a:avLst/>
          </a:prstGeom>
          <a:noFill/>
        </p:spPr>
      </p:pic>
      <p:pic>
        <p:nvPicPr>
          <p:cNvPr id="42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745" y="4328116"/>
            <a:ext cx="682401" cy="404664"/>
          </a:xfrm>
          <a:prstGeom prst="rect">
            <a:avLst/>
          </a:prstGeom>
          <a:noFill/>
        </p:spPr>
      </p:pic>
      <p:pic>
        <p:nvPicPr>
          <p:cNvPr id="43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1966" y="1097444"/>
            <a:ext cx="682401" cy="404664"/>
          </a:xfrm>
          <a:prstGeom prst="rect">
            <a:avLst/>
          </a:prstGeom>
          <a:noFill/>
        </p:spPr>
      </p:pic>
      <p:pic>
        <p:nvPicPr>
          <p:cNvPr id="44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5574" y="1096717"/>
            <a:ext cx="682401" cy="404664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155574" y="1622447"/>
            <a:ext cx="2724745" cy="1368152"/>
            <a:chOff x="155574" y="1622447"/>
            <a:chExt cx="2724745" cy="1368152"/>
          </a:xfrm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310424" y="1622447"/>
              <a:ext cx="2520280" cy="1368152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5574" y="1877923"/>
              <a:ext cx="272474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«Юный исследователь» Харченко С.В. 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учитель истории, экономики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3271741" y="1622447"/>
            <a:ext cx="2631179" cy="1296144"/>
            <a:chOff x="3324734" y="1083091"/>
            <a:chExt cx="2631179" cy="1296144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3324734" y="1083091"/>
              <a:ext cx="2591273" cy="1296144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63624" y="1292360"/>
              <a:ext cx="259228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«Патриот» 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Шишов А.Л. 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учитель истории и обществознания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013251" y="1622447"/>
            <a:ext cx="3059832" cy="1350729"/>
            <a:chOff x="6012160" y="1070159"/>
            <a:chExt cx="3059832" cy="1350729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6156176" y="1070159"/>
              <a:ext cx="2771800" cy="1350729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12160" y="1225219"/>
              <a:ext cx="30598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«Юный экскурсовод» 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Зимина А.А., </a:t>
              </a:r>
              <a:r>
                <a:rPr lang="ru-RU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Баладыга</a:t>
              </a: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В.Л.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учителя русского языка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 литературы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319978" y="4869160"/>
            <a:ext cx="2664296" cy="1704963"/>
            <a:chOff x="3319978" y="4964396"/>
            <a:chExt cx="2664296" cy="1704963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3395433" y="4964396"/>
              <a:ext cx="2567964" cy="1704963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19978" y="5230651"/>
              <a:ext cx="266429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Тимуровцы» 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Тарасенко И.Д. заместитель директора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ВР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300192" y="4869160"/>
            <a:ext cx="2627784" cy="1683566"/>
            <a:chOff x="6300192" y="4985793"/>
            <a:chExt cx="2627784" cy="1683566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6300192" y="4985793"/>
              <a:ext cx="2627784" cy="1683566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53944" y="5057236"/>
              <a:ext cx="25740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Классы казачьей направленности 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1ж, 2в, 6г 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Зубова Н.В., Бойко Е.А., Кривошей Л.В.,  </a:t>
              </a:r>
            </a:p>
          </p:txBody>
        </p:sp>
      </p:grpSp>
      <p:pic>
        <p:nvPicPr>
          <p:cNvPr id="69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5574" y="4328612"/>
            <a:ext cx="682401" cy="404664"/>
          </a:xfrm>
          <a:prstGeom prst="rect">
            <a:avLst/>
          </a:prstGeom>
          <a:noFill/>
        </p:spPr>
      </p:pic>
      <p:pic>
        <p:nvPicPr>
          <p:cNvPr id="70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7328" y="4328116"/>
            <a:ext cx="682401" cy="404664"/>
          </a:xfrm>
          <a:prstGeom prst="rect">
            <a:avLst/>
          </a:prstGeom>
          <a:noFill/>
        </p:spPr>
      </p:pic>
      <p:grpSp>
        <p:nvGrpSpPr>
          <p:cNvPr id="29" name="Группа 28"/>
          <p:cNvGrpSpPr/>
          <p:nvPr/>
        </p:nvGrpSpPr>
        <p:grpSpPr>
          <a:xfrm>
            <a:off x="155572" y="4840852"/>
            <a:ext cx="2724745" cy="1711874"/>
            <a:chOff x="155574" y="1622447"/>
            <a:chExt cx="2724745" cy="1368152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310424" y="1622447"/>
              <a:ext cx="2520280" cy="1368152"/>
            </a:xfrm>
            <a:prstGeom prst="round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5574" y="1877923"/>
              <a:ext cx="272474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«Волонтёрские отряды» Родионова О.В.</a:t>
              </a:r>
            </a:p>
            <a:p>
              <a:pPr algn="ctr"/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едагог- психолог</a:t>
              </a:r>
            </a:p>
            <a:p>
              <a:pPr algn="ctr"/>
              <a:r>
                <a:rPr lang="ru-RU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35696" y="0"/>
            <a:ext cx="5436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 Black" pitchFamily="34" charset="0"/>
              </a:rPr>
              <a:t>Ожидаемые результаты</a:t>
            </a:r>
          </a:p>
          <a:p>
            <a:pPr algn="ctr"/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88032" y="477053"/>
            <a:ext cx="885596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интереса учащихся к героическому прошлому Отечества;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и внедрение результатов инновационного проекта в практику: музейные уроки для учащихся школ города, края;</a:t>
            </a:r>
          </a:p>
          <a:p>
            <a:pPr marL="800100" lvl="1" indent="-342900">
              <a:buAutoNum type="arabicPeriod"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мастер-классов, семинаров, экскурсий в рамках Краснодарского педагогического марафона;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виртуальных экскурсий по материалам музея Боевой Славы МБОУ СОШ №76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развитие чувства гордости за свою страну, осознание необходимости увековечения памяти российских героев;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приумножение кубанских традиций;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отношение к различным формам расизма, фашизма и ксенофобии;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самоорганизации, волонтерской деятельности, совместной деятельности с разными возрастными группами.</a:t>
            </a:r>
          </a:p>
          <a:p>
            <a:endParaRPr lang="ru-RU" sz="1600" dirty="0"/>
          </a:p>
        </p:txBody>
      </p:sp>
      <p:pic>
        <p:nvPicPr>
          <p:cNvPr id="10" name="Picture 20" descr="https://pbs.twimg.com/media/CauDFmBW0AAkY-m.png: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5886" y="5085184"/>
            <a:ext cx="2340260" cy="119545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69646" y="6322369"/>
            <a:ext cx="463460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https://school76.centerstart.ru/node/385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623</Words>
  <Application>Microsoft Office PowerPoint</Application>
  <PresentationFormat>Экран (4:3)</PresentationFormat>
  <Paragraphs>139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Структура патриотического воспитания  в школе</vt:lpstr>
      <vt:lpstr>Механизм реализации программы патриотического воспитания на примере подвига казаков-героев 4ГКККк </vt:lpstr>
      <vt:lpstr>                                Формы и методы реализации проекта.                                   Данная работа реализуется через использование                                        групповых и индивидуальных форм работы.       - беседа;     -классные информационные часы;    - тематические утренники;     -совместные мероприятия с родителями;     - торжественные линейки;     - уроки Мужества;     -уроки Памяти;     -экскурсии, целевые прогулки;     -посещение выставок, музеев;     -игры гражданско-патриотического содержания;     -конкурсы, викторины, праздники, фестивали, выставки детского творчества;     -встречи с ветеранами ВОВ и труда, казаками, знаменитыми земляками,    участниками и героями локальных конфликтов, ветеранами боевых действий;     -социальные акции;     -работа детских общественных организаций;     -библиотечные часы;     -просмотр и обсуждение фильмов о ВОВ;     -коллективно-творческие дела;     - инновационно-исследовательские проекты;     -концерт учащихся.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чайковская</dc:creator>
  <cp:lastModifiedBy>user1</cp:lastModifiedBy>
  <cp:revision>26</cp:revision>
  <dcterms:created xsi:type="dcterms:W3CDTF">2019-10-06T10:58:25Z</dcterms:created>
  <dcterms:modified xsi:type="dcterms:W3CDTF">2021-01-26T05:40:20Z</dcterms:modified>
</cp:coreProperties>
</file>