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  <p:sldId id="265" r:id="rId5"/>
    <p:sldId id="262" r:id="rId6"/>
    <p:sldId id="261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-588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9029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982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56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0308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87428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006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0259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839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4632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64DE79-268F-4C1A-8933-263129D2AF90}" type="datetimeFigureOut">
              <a:rPr lang="en-US" smtClean="0"/>
              <a:pPr/>
              <a:t>5/3/2023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3849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3692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2346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9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8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8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8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8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8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8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9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8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14595" y="777614"/>
            <a:ext cx="6764695" cy="3566160"/>
          </a:xfrm>
        </p:spPr>
        <p:txBody>
          <a:bodyPr/>
          <a:lstStyle/>
          <a:p>
            <a:pPr algn="ctr"/>
            <a:r>
              <a:rPr b="1" dirty="0" lang="ru-RU" smtClean="0">
                <a:latin charset="0" panose="020B0903020102020204" pitchFamily="34" typeface="Franklin Gothic Heavy"/>
              </a:rPr>
              <a:t>Евгений Арсеньевич Костылев</a:t>
            </a:r>
            <a:endParaRPr b="1" dirty="0" lang="ru-RU">
              <a:latin charset="0" panose="020B0903020102020204" pitchFamily="34" typeface="Franklin Gothic Heavy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74432" y="4590661"/>
            <a:ext cx="5812972" cy="83099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dirty="0" lang="ru-RU" smtClean="0" sz="2400">
                <a:latin charset="0" pitchFamily="34" typeface="Arial Black"/>
              </a:rPr>
              <a:t>Герой Советского Союза</a:t>
            </a:r>
            <a:r>
              <a:rPr dirty="0" lang="ru-RU" smtClean="0" sz="2400">
                <a:latin charset="0" pitchFamily="34" typeface="Arial Black"/>
              </a:rPr>
              <a:t>, </a:t>
            </a:r>
            <a:r>
              <a:rPr dirty="0" lang="ru-RU" smtClean="0" sz="2400">
                <a:latin charset="0" pitchFamily="34" typeface="Arial Black"/>
              </a:rPr>
              <a:t>солдат и </a:t>
            </a:r>
            <a:r>
              <a:rPr dirty="0" lang="ru-RU" smtClean="0" sz="2400">
                <a:latin charset="0" pitchFamily="34" typeface="Arial Black"/>
              </a:rPr>
              <a:t>учёный</a:t>
            </a:r>
            <a:endParaRPr dirty="0" lang="ru-RU" sz="2400">
              <a:latin charset="0" pitchFamily="34" typeface="Arial Black"/>
            </a:endParaRPr>
          </a:p>
        </p:txBody>
      </p:sp>
      <p:pic>
        <p:nvPicPr>
          <p:cNvPr descr="https://sun9-58.userapi.com/impg/aT1NC-pzazsNFAd60s_tqBGpb0g1eUCciWS4jQ/yBDwyJ8PvLQ.jpg?size=900x600&amp;quality=95&amp;sign=0a3ada3d79caec9e3337c47104cf90de&amp;c_uniq_tag=A-OxplUZnoUfjLwkk_gE6k03XtdIgt2gc79KGWxSN2M&amp;type=album" id="14338" name="Picture 2"/>
          <p:cNvPicPr>
            <a:picLocks noChangeArrowheads="1" noChangeAspect="1"/>
          </p:cNvPicPr>
          <p:nvPr/>
        </p:nvPicPr>
        <p:blipFill>
          <a:blip r:embed="rId2"/>
          <a:srcRect l="182" r="100"/>
          <a:stretch>
            <a:fillRect/>
          </a:stretch>
        </p:blipFill>
        <p:spPr bwMode="auto">
          <a:xfrm>
            <a:off x="942393" y="382556"/>
            <a:ext cx="3704253" cy="571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03939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9162" y="148453"/>
            <a:ext cx="10510837" cy="6182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0217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09897" y="5214691"/>
            <a:ext cx="10309207" cy="123835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800" dirty="0">
                <a:latin typeface="Franklin Gothic Heavy" panose="020B0903020102020204" pitchFamily="34" charset="0"/>
              </a:rPr>
              <a:t>После победы Евгению Арсеньевичу предлагали учиться в военной академии, перед ним открывалась прекрасная перспектива. Но больше всего на свете он любил землю, природу, </a:t>
            </a:r>
            <a:r>
              <a:rPr lang="ru-RU" sz="2800" dirty="0" smtClean="0">
                <a:latin typeface="Franklin Gothic Heavy" panose="020B0903020102020204" pitchFamily="34" charset="0"/>
              </a:rPr>
              <a:t>ботанику</a:t>
            </a:r>
            <a:endParaRPr lang="ru-RU" sz="2800" dirty="0">
              <a:latin typeface="Franklin Gothic Heavy" panose="020B0903020102020204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lum bright="-18000" contrast="3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31984" y="146866"/>
            <a:ext cx="6956153" cy="474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7026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04949"/>
            <a:ext cx="3200400" cy="3379124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Franklin Gothic Heavy" panose="020B0903020102020204" pitchFamily="34" charset="0"/>
              </a:rPr>
              <a:t>Евгений Арсеньевич блестяще защитил диссертацию по орошению и был принят на кафедру ботаники доцентом, к своему бывшему учителю, профессору </a:t>
            </a:r>
            <a:r>
              <a:rPr lang="ru-RU" sz="2800" dirty="0" smtClean="0">
                <a:latin typeface="Franklin Gothic Heavy" panose="020B0903020102020204" pitchFamily="34" charset="0"/>
              </a:rPr>
              <a:t>Косенко</a:t>
            </a:r>
            <a:endParaRPr lang="ru-RU" sz="2800" dirty="0">
              <a:latin typeface="Franklin Gothic Heavy" panose="020B0903020102020204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lum bright="-30000" contrast="4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39358" y="109265"/>
            <a:ext cx="4554174" cy="6605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7873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8011" y="483326"/>
            <a:ext cx="3200400" cy="3379124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Franklin Gothic Heavy" panose="020B0903020102020204" pitchFamily="34" charset="0"/>
              </a:rPr>
              <a:t>Этот человек был одним из тех, кто прошагал дорогами войны, кто не щадил своей жизни и считал это своим </a:t>
            </a:r>
            <a:r>
              <a:rPr lang="ru-RU" sz="3600" dirty="0" smtClean="0">
                <a:latin typeface="Franklin Gothic Heavy" panose="020B0903020102020204" pitchFamily="34" charset="0"/>
              </a:rPr>
              <a:t>долгом</a:t>
            </a:r>
            <a:endParaRPr lang="ru-RU" sz="3600" dirty="0">
              <a:latin typeface="Franklin Gothic Heavy" panose="020B0903020102020204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4476" y="997539"/>
            <a:ext cx="7169189" cy="510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68524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1885" y="561702"/>
            <a:ext cx="3200400" cy="5773783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5800" dirty="0">
                <a:latin typeface="Franklin Gothic Heavy" panose="020B0903020102020204" pitchFamily="34" charset="0"/>
              </a:rPr>
              <a:t>...Евгения Арсеньевича вот уже более 60 лет нет в живых, но человек, соединивший в себя дар ученого и человеческий талант, не может быть забыт </a:t>
            </a:r>
          </a:p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36168" y="235132"/>
            <a:ext cx="4213671" cy="6371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28522434"/>
      </p:ext>
    </p:extLst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050105_094437" id="1026" name="Picture 2"/>
          <p:cNvPicPr>
            <a:picLocks noChangeArrowheads="1" noChangeAspect="1"/>
          </p:cNvPicPr>
          <p:nvPr/>
        </p:nvPicPr>
        <p:blipFill rotWithShape="1">
          <a:blip r:embed="rId2">
            <a:lum bright="18000" contrast="1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76"/>
          <a:stretch/>
        </p:blipFill>
        <p:spPr bwMode="auto">
          <a:xfrm>
            <a:off x="1363300" y="117566"/>
            <a:ext cx="8473031" cy="6152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5896603"/>
      </p:ext>
    </p:extLst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4774" l="-552" r="11" t="27"/>
          <a:stretch/>
        </p:blipFill>
        <p:spPr bwMode="auto">
          <a:xfrm>
            <a:off x="1115105" y="365759"/>
            <a:ext cx="9518060" cy="6018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algn="ctr" dir="2700000" dist="35921" rotWithShape="0">
                    <a:srgbClr val="0066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06078669"/>
      </p:ext>
    </p:extLst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idx="2" sz="half" type="body"/>
          </p:nvPr>
        </p:nvSpPr>
        <p:spPr>
          <a:xfrm>
            <a:off x="548640" y="783772"/>
            <a:ext cx="3200400" cy="3379124"/>
          </a:xfrm>
        </p:spPr>
        <p:txBody>
          <a:bodyPr>
            <a:noAutofit/>
          </a:bodyPr>
          <a:lstStyle/>
          <a:p>
            <a:pPr algn="ctr"/>
            <a:r>
              <a:rPr dirty="0" lang="ru-RU" smtClean="0" sz="3200">
                <a:latin charset="0" panose="020B0903020102020204" pitchFamily="34" typeface="Franklin Gothic Heavy"/>
              </a:rPr>
              <a:t>Решением Краснодарского исполкома от 27 апреля 1965 года улица Прогонная переименована в улицу имени Костылева Е.А.</a:t>
            </a:r>
            <a:endParaRPr dirty="0" lang="ru-RU" sz="3200">
              <a:latin charset="0" panose="020B0903020102020204" pitchFamily="34" typeface="Franklin Gothic Heavy"/>
            </a:endParaRPr>
          </a:p>
        </p:txBody>
      </p:sp>
      <p:pic>
        <p:nvPicPr>
          <p:cNvPr id="5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6" l="64" r="11" t="12"/>
          <a:stretch>
            <a:fillRect/>
          </a:stretch>
        </p:blipFill>
        <p:spPr bwMode="auto">
          <a:xfrm>
            <a:off x="4498385" y="783772"/>
            <a:ext cx="7369832" cy="4913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32781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70263"/>
            <a:ext cx="3200400" cy="5982788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Franklin Gothic Heavy" panose="020B0903020102020204" pitchFamily="34" charset="0"/>
              </a:rPr>
              <a:t>Отец Жени, Костылев Арсений Дмитриевич, окончив Московский университет по специальности «Энтомология и фитопатологии», из-за отсутствия соответствующей его образованию оплачиваемой должности работал контролером сберегательной кассы. А в 1914 году, получив должность специалиста по пчеловодству в Воронеже, вместе с семьей переезжает туда. После Воронежа были: Ставрополь, Туапсе и, наконец, Краснодар, где Костыле вы, смогли обосноваться </a:t>
            </a:r>
            <a:r>
              <a:rPr lang="ru-RU" sz="1800" dirty="0" smtClean="0">
                <a:latin typeface="Franklin Gothic Heavy" panose="020B0903020102020204" pitchFamily="34" charset="0"/>
              </a:rPr>
              <a:t>окончательно</a:t>
            </a:r>
            <a:endParaRPr lang="ru-RU" sz="1800" dirty="0">
              <a:latin typeface="Franklin Gothic Heavy" panose="020B09030201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5710" y="967258"/>
            <a:ext cx="7507616" cy="5337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26225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2514" y="600891"/>
            <a:ext cx="3200400" cy="5603966"/>
          </a:xfrm>
        </p:spPr>
        <p:txBody>
          <a:bodyPr>
            <a:normAutofit/>
          </a:bodyPr>
          <a:lstStyle/>
          <a:p>
            <a:pPr algn="ctr"/>
            <a:r>
              <a:rPr lang="ru-RU" sz="4400" dirty="0">
                <a:latin typeface="Franklin Gothic Heavy" panose="020B0903020102020204" pitchFamily="34" charset="0"/>
              </a:rPr>
              <a:t>В ноябре 1938 года Евгения </a:t>
            </a:r>
            <a:r>
              <a:rPr lang="ru-RU" sz="4400" dirty="0" err="1">
                <a:latin typeface="Franklin Gothic Heavy" panose="020B0903020102020204" pitchFamily="34" charset="0"/>
              </a:rPr>
              <a:t>Арсентьевича</a:t>
            </a:r>
            <a:r>
              <a:rPr lang="ru-RU" sz="4400" dirty="0">
                <a:latin typeface="Franklin Gothic Heavy" panose="020B0903020102020204" pitchFamily="34" charset="0"/>
              </a:rPr>
              <a:t> Костылева призвали в </a:t>
            </a:r>
            <a:r>
              <a:rPr lang="ru-RU" sz="4400" dirty="0" smtClean="0">
                <a:latin typeface="Franklin Gothic Heavy" panose="020B0903020102020204" pitchFamily="34" charset="0"/>
              </a:rPr>
              <a:t>армию</a:t>
            </a:r>
            <a:endParaRPr lang="ru-RU" sz="4400" dirty="0">
              <a:latin typeface="Franklin Gothic Heavy" panose="020B0903020102020204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6925" y="182336"/>
            <a:ext cx="4397419" cy="643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57043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3325" y="5175503"/>
            <a:ext cx="11090365" cy="594360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Franklin Gothic Heavy" panose="020B0903020102020204" pitchFamily="34" charset="0"/>
              </a:rPr>
              <a:t>Сейчас на месте Кущевской атаки стоит памятник - казак в лихо сдвинутой кубанке, кажется, дай ему команду - и вновь птицей взовьется лихой </a:t>
            </a:r>
            <a:r>
              <a:rPr lang="ru-RU" sz="2800" dirty="0" smtClean="0">
                <a:latin typeface="Franklin Gothic Heavy" panose="020B0903020102020204" pitchFamily="34" charset="0"/>
              </a:rPr>
              <a:t>конь</a:t>
            </a:r>
            <a:endParaRPr lang="ru-RU" sz="2800" dirty="0">
              <a:latin typeface="Franklin Gothic Heavy" panose="020B0903020102020204" pitchFamily="34" charset="0"/>
            </a:endParaRPr>
          </a:p>
          <a:p>
            <a:pPr algn="ctr"/>
            <a:endParaRPr lang="ru-RU" sz="2800" dirty="0">
              <a:latin typeface="Franklin Gothic Heavy" panose="020B0903020102020204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7253" y="0"/>
            <a:ext cx="8290151" cy="4859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3399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10199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02271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3325" y="561703"/>
            <a:ext cx="3200400" cy="3379124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Franklin Gothic Heavy" panose="020B0903020102020204" pitchFamily="34" charset="0"/>
              </a:rPr>
              <a:t>За </a:t>
            </a:r>
            <a:r>
              <a:rPr lang="ru-RU" sz="2800" dirty="0" smtClean="0">
                <a:latin typeface="Franklin Gothic Heavy" panose="020B0903020102020204" pitchFamily="34" charset="0"/>
              </a:rPr>
              <a:t>бой-подвиг по станицей Кущевской </a:t>
            </a:r>
            <a:r>
              <a:rPr lang="ru-RU" sz="2800" dirty="0">
                <a:latin typeface="Franklin Gothic Heavy" panose="020B0903020102020204" pitchFamily="34" charset="0"/>
              </a:rPr>
              <a:t>Е. А. Костылев получил свою первую награду - орден Красной Звезды, а 17-й </a:t>
            </a:r>
            <a:r>
              <a:rPr lang="ru-RU" sz="2800" dirty="0" err="1">
                <a:latin typeface="Franklin Gothic Heavy" panose="020B0903020102020204" pitchFamily="34" charset="0"/>
              </a:rPr>
              <a:t>кавкорпус</a:t>
            </a:r>
            <a:r>
              <a:rPr lang="ru-RU" sz="2800" dirty="0">
                <a:latin typeface="Franklin Gothic Heavy" panose="020B0903020102020204" pitchFamily="34" charset="0"/>
              </a:rPr>
              <a:t> заслужил высокое звание гвардейский за беспримерные бои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9655" y="0"/>
            <a:ext cx="4059374" cy="6714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39775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lum bright="-18000" contrast="1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4181" y="120740"/>
            <a:ext cx="9704115" cy="6213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24744" y="6334016"/>
            <a:ext cx="84124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Franklin Gothic Heavy" panose="020B0903020102020204" pitchFamily="34" charset="0"/>
                <a:ea typeface="Times New Roman" panose="02020603050405020304" pitchFamily="18" charset="0"/>
              </a:rPr>
              <a:t>Из газеты «Советская Кубань», воскресенье 18 ноября 1945 года</a:t>
            </a:r>
            <a:endParaRPr lang="ru-RU" dirty="0">
              <a:solidFill>
                <a:schemeClr val="bg1"/>
              </a:solidFill>
              <a:effectLst/>
              <a:latin typeface="Franklin Gothic Heavy" panose="020B09030201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204827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</TotalTime>
  <Words>271</Words>
  <Application>Microsoft Office PowerPoint</Application>
  <PresentationFormat>Произвольный</PresentationFormat>
  <Paragraphs>12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Ретро</vt:lpstr>
      <vt:lpstr>Евгений Арсеньевич Костылев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Евгений Арсеньевич Костылев</dc:title>
  <dc:creator>Учитель</dc:creator>
  <cp:lastModifiedBy>Елизавета</cp:lastModifiedBy>
  <cp:revision>5</cp:revision>
  <dcterms:created xsi:type="dcterms:W3CDTF">2023-01-17T09:59:08Z</dcterms:created>
  <dcterms:modified xsi:type="dcterms:W3CDTF">2023-05-03T19:24:24Z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701525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