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303" r:id="rId4"/>
    <p:sldId id="281" r:id="rId5"/>
    <p:sldId id="304" r:id="rId6"/>
    <p:sldId id="276" r:id="rId7"/>
    <p:sldId id="305" r:id="rId8"/>
    <p:sldId id="313" r:id="rId9"/>
    <p:sldId id="306" r:id="rId10"/>
    <p:sldId id="318" r:id="rId11"/>
    <p:sldId id="316" r:id="rId12"/>
    <p:sldId id="315" r:id="rId13"/>
    <p:sldId id="317" r:id="rId14"/>
    <p:sldId id="308" r:id="rId15"/>
    <p:sldId id="290" r:id="rId16"/>
    <p:sldId id="31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7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../media/image15.jpeg" Type="http://schemas.openxmlformats.org/officeDocument/2006/relationships/image"/><Relationship Id="rId7" Target="../media/image1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jpeg" Type="http://schemas.openxmlformats.org/officeDocument/2006/relationships/image"/><Relationship Id="rId11" Target="../media/image23.jpeg" Type="http://schemas.openxmlformats.org/officeDocument/2006/relationships/image"/><Relationship Id="rId5" Target="../media/image17.jpeg" Type="http://schemas.openxmlformats.org/officeDocument/2006/relationships/image"/><Relationship Id="rId10" Target="../media/image22.jpeg" Type="http://schemas.openxmlformats.org/officeDocument/2006/relationships/image"/><Relationship Id="rId4" Target="../media/image16.jpe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.jpeg" Type="http://schemas.openxmlformats.org/officeDocument/2006/relationships/image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фон\фон\1329116442-293192-0035153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ПУСТЬ  БУДЕТ  ПОИСКОМ  НАПОЛНЕН  КАЖДЫЙ  МИГ,  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И КРЫЛЬЯ  ВАШИ  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НЕ  ОСЛАБЕВАЮТ…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5596" y="5440288"/>
            <a:ext cx="6400800" cy="141771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Музей Гвардейской Славы,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г. Донецк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картинки фон\фон\1329116442-293192-0035153_www.nevseoboi.com.ua.jpg" id="13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" y="0"/>
            <a:ext cx="285748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4"/>
          <a:srcRect b="56" r="100"/>
          <a:stretch>
            <a:fillRect/>
          </a:stretch>
        </p:blipFill>
        <p:spPr bwMode="auto">
          <a:xfrm>
            <a:off x="1" y="2357431"/>
            <a:ext cx="1857355" cy="294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rrowheads="1" noChangeAspect="1"/>
          </p:cNvPicPr>
          <p:nvPr/>
        </p:nvPicPr>
        <p:blipFill>
          <a:blip cstate="print" r:embed="rId5"/>
          <a:srcRect b="89" l="127" r="106"/>
          <a:stretch>
            <a:fillRect/>
          </a:stretch>
        </p:blipFill>
        <p:spPr bwMode="auto">
          <a:xfrm>
            <a:off x="2928926" y="0"/>
            <a:ext cx="292895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3275856" cy="1214422"/>
          </a:xfrm>
        </p:spPr>
        <p:txBody>
          <a:bodyPr>
            <a:normAutofit/>
          </a:bodyPr>
          <a:lstStyle/>
          <a:p>
            <a:pPr algn="l"/>
            <a:r>
              <a:rPr b="1" dirty="0" lang="ru-RU" sz="3600">
                <a:solidFill>
                  <a:srgbClr val="00B050"/>
                </a:solidFill>
                <a:latin charset="0" pitchFamily="34" typeface="Arial Narrow"/>
              </a:rPr>
              <a:t>«Зеленая волна  </a:t>
            </a:r>
            <a:r>
              <a:rPr b="1" dirty="0" lang="en-US" sz="3600">
                <a:solidFill>
                  <a:srgbClr val="00B050"/>
                </a:solidFill>
                <a:latin charset="0" pitchFamily="34" typeface="Arial Narrow"/>
              </a:rPr>
              <a:t/>
            </a:r>
            <a:br>
              <a:rPr b="1" dirty="0" lang="en-US" sz="3600">
                <a:solidFill>
                  <a:srgbClr val="00B050"/>
                </a:solidFill>
                <a:latin charset="0" pitchFamily="34" typeface="Arial Narrow"/>
              </a:rPr>
            </a:br>
            <a:r>
              <a:rPr b="1" dirty="0" lang="en-US" sz="3600">
                <a:solidFill>
                  <a:srgbClr val="00B050"/>
                </a:solidFill>
                <a:latin charset="0" pitchFamily="34" typeface="Arial Narrow"/>
              </a:rPr>
              <a:t>        </a:t>
            </a:r>
            <a:r>
              <a:rPr b="1" dirty="0" lang="ru-RU" sz="3600">
                <a:solidFill>
                  <a:srgbClr val="002060"/>
                </a:solidFill>
                <a:latin charset="0" pitchFamily="34" typeface="Arial Narrow"/>
              </a:rPr>
              <a:t>Памяти</a:t>
            </a:r>
            <a:r>
              <a:rPr b="1" dirty="0" lang="ru-RU" sz="3600">
                <a:solidFill>
                  <a:srgbClr val="00B050"/>
                </a:solidFill>
                <a:latin charset="0" pitchFamily="34" typeface="Arial Narrow"/>
              </a:rPr>
              <a:t>»</a:t>
            </a:r>
          </a:p>
        </p:txBody>
      </p:sp>
      <p:pic>
        <p:nvPicPr>
          <p:cNvPr id="11" name="Picture 2"/>
          <p:cNvPicPr>
            <a:picLocks noChangeArrowheads="1" noChangeAspect="1"/>
          </p:cNvPicPr>
          <p:nvPr/>
        </p:nvPicPr>
        <p:blipFill>
          <a:blip cstate="print" r:embed="rId6"/>
          <a:srcRect l="126" r="143" t="118"/>
          <a:stretch>
            <a:fillRect/>
          </a:stretch>
        </p:blipFill>
        <p:spPr bwMode="auto">
          <a:xfrm>
            <a:off x="5490972" y="4429132"/>
            <a:ext cx="365302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5929322" y="1"/>
            <a:ext cx="3214678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rrowheads="1" noChangeAspect="1"/>
          </p:cNvPicPr>
          <p:nvPr/>
        </p:nvPicPr>
        <p:blipFill>
          <a:blip cstate="print" r:embed="rId8"/>
          <a:srcRect l="71" r="156"/>
          <a:stretch>
            <a:fillRect/>
          </a:stretch>
        </p:blipFill>
        <p:spPr bwMode="auto">
          <a:xfrm>
            <a:off x="4143372" y="2132856"/>
            <a:ext cx="2428892" cy="222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6643703" y="2285992"/>
            <a:ext cx="25002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rrowheads="1" noChangeAspect="1"/>
          </p:cNvPicPr>
          <p:nvPr/>
        </p:nvPicPr>
        <p:blipFill>
          <a:blip cstate="print" r:embed="rId10"/>
          <a:srcRect b="72" l="53" r="53" t="49"/>
          <a:stretch>
            <a:fillRect/>
          </a:stretch>
        </p:blipFill>
        <p:spPr bwMode="auto">
          <a:xfrm>
            <a:off x="1928794" y="2143116"/>
            <a:ext cx="2143140" cy="22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F:\фото_page-0001.jpg" id="17" name="Picture 2"/>
          <p:cNvPicPr>
            <a:picLocks noChangeArrowheads="1" noChangeAspect="1"/>
          </p:cNvPicPr>
          <p:nvPr/>
        </p:nvPicPr>
        <p:blipFill>
          <a:blip cstate="print" r:embed="rId11"/>
          <a:srcRect b="41" r="206" t="63"/>
          <a:stretch>
            <a:fillRect/>
          </a:stretch>
        </p:blipFill>
        <p:spPr bwMode="auto">
          <a:xfrm>
            <a:off x="3275856" y="4509120"/>
            <a:ext cx="21602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 фон\фон\1329116442-293192-0035153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</a:rPr>
              <a:t>2011 год.  Слет  поисковых  отрядов  «Память  не знает  границ»</a:t>
            </a:r>
          </a:p>
        </p:txBody>
      </p:sp>
      <p:pic>
        <p:nvPicPr>
          <p:cNvPr id="2050" name="Picture 2" descr="G:\проекты  юбилей\годы\2011\2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35292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 фон\фон\1329116442-293192-0035153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</a:rPr>
              <a:t>Операция  «Полевая  почта»</a:t>
            </a:r>
          </a:p>
        </p:txBody>
      </p:sp>
      <p:pic>
        <p:nvPicPr>
          <p:cNvPr id="1027" name="Picture 3" descr="F:\скан\Untitled - 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052736"/>
            <a:ext cx="806489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картинки фон\фон\1329116442-293192-0035153_www.nevseoboi.com.ua.jpg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b="1" dirty="0" err="1" lang="ru-RU" sz="3600">
                <a:solidFill>
                  <a:srgbClr val="002060"/>
                </a:solidFill>
                <a:latin charset="0" pitchFamily="34" typeface="Arial Narrow"/>
              </a:rPr>
              <a:t>Муравко</a:t>
            </a:r>
            <a:r>
              <a:rPr b="1" dirty="0" lang="ru-RU" sz="3600">
                <a:solidFill>
                  <a:srgbClr val="002060"/>
                </a:solidFill>
                <a:latin charset="0" pitchFamily="34" typeface="Arial Narrow"/>
              </a:rPr>
              <a:t>  Василий  Федорович, младший командир, награжденный  медалью  «За отвагу»</a:t>
            </a:r>
          </a:p>
        </p:txBody>
      </p:sp>
      <p:pic>
        <p:nvPicPr>
          <p:cNvPr descr="F:\поисковая  работа\муравко\DSC02498.JPG"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3"/>
          <a:srcRect b="28" l="50" r="85" t="58"/>
          <a:stretch>
            <a:fillRect/>
          </a:stretch>
        </p:blipFill>
        <p:spPr bwMode="auto">
          <a:xfrm>
            <a:off x="4355976" y="1196752"/>
            <a:ext cx="3960440" cy="2160240"/>
          </a:xfrm>
          <a:prstGeom prst="rect">
            <a:avLst/>
          </a:prstGeom>
          <a:noFill/>
        </p:spPr>
      </p:pic>
      <p:pic>
        <p:nvPicPr>
          <p:cNvPr descr="F:\поисковая  работа\муравко\DSC02500.JPG" id="5" name="Picture 2"/>
          <p:cNvPicPr>
            <a:picLocks noChangeArrowheads="1" noChangeAspect="1"/>
          </p:cNvPicPr>
          <p:nvPr/>
        </p:nvPicPr>
        <p:blipFill>
          <a:blip cstate="print" r:embed="rId4"/>
          <a:srcRect b="42" l="52" r="118" t="36"/>
          <a:stretch>
            <a:fillRect/>
          </a:stretch>
        </p:blipFill>
        <p:spPr bwMode="auto">
          <a:xfrm>
            <a:off x="755576" y="1196752"/>
            <a:ext cx="2952328" cy="5328592"/>
          </a:xfrm>
          <a:prstGeom prst="rect">
            <a:avLst/>
          </a:prstGeom>
          <a:noFill/>
        </p:spPr>
      </p:pic>
      <p:pic>
        <p:nvPicPr>
          <p:cNvPr descr="F:\поисковая  работа\муравко\выборг\п.о.Советский патриот. г.п.Советский. Подписная ложка Муравка В.Ф. в экспозиции музея.jpg" id="7" name="Picture 2"/>
          <p:cNvPicPr>
            <a:picLocks noChangeArrowheads="1" noChangeAspect="1"/>
          </p:cNvPicPr>
          <p:nvPr/>
        </p:nvPicPr>
        <p:blipFill>
          <a:blip cstate="print" r:embed="rId5"/>
          <a:srcRect b="69" t="82"/>
          <a:stretch>
            <a:fillRect/>
          </a:stretch>
        </p:blipFill>
        <p:spPr bwMode="auto">
          <a:xfrm>
            <a:off x="5076056" y="3501008"/>
            <a:ext cx="254150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картинки фон\фон\1329116442-293192-0035153_www.nevseoboi.com.ua.jpg" id="9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краснодар\DSC09655.JPG"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3"/>
          <a:srcRect l="68" t="63"/>
          <a:stretch>
            <a:fillRect/>
          </a:stretch>
        </p:blipFill>
        <p:spPr bwMode="auto">
          <a:xfrm>
            <a:off x="251520" y="188640"/>
            <a:ext cx="4176464" cy="3024336"/>
          </a:xfrm>
          <a:prstGeom prst="rect">
            <a:avLst/>
          </a:prstGeom>
          <a:noFill/>
        </p:spPr>
      </p:pic>
      <p:pic>
        <p:nvPicPr>
          <p:cNvPr descr="D:\краснодар\DSC09795.JPG" id="6" name="Picture 2"/>
          <p:cNvPicPr>
            <a:picLocks noChangeArrowheads="1" noChangeAspect="1"/>
          </p:cNvPicPr>
          <p:nvPr/>
        </p:nvPicPr>
        <p:blipFill>
          <a:blip cstate="print" r:embed="rId4"/>
          <a:srcRect l="26" r="26"/>
          <a:stretch>
            <a:fillRect/>
          </a:stretch>
        </p:blipFill>
        <p:spPr bwMode="auto">
          <a:xfrm>
            <a:off x="251520" y="3429000"/>
            <a:ext cx="4176464" cy="3168352"/>
          </a:xfrm>
          <a:prstGeom prst="rect">
            <a:avLst/>
          </a:prstGeom>
          <a:noFill/>
        </p:spPr>
      </p:pic>
      <p:pic>
        <p:nvPicPr>
          <p:cNvPr descr="D:\краснодар\DSC09915.JPG" id="7" name="Picture 2"/>
          <p:cNvPicPr>
            <a:picLocks noChangeArrowheads="1" noChangeAspect="1"/>
          </p:cNvPicPr>
          <p:nvPr/>
        </p:nvPicPr>
        <p:blipFill>
          <a:blip cstate="print" r:embed="rId5"/>
          <a:srcRect b="41"/>
          <a:stretch>
            <a:fillRect/>
          </a:stretch>
        </p:blipFill>
        <p:spPr bwMode="auto">
          <a:xfrm>
            <a:off x="4644008" y="3429000"/>
            <a:ext cx="4241444" cy="3168352"/>
          </a:xfrm>
          <a:prstGeom prst="rect">
            <a:avLst/>
          </a:prstGeom>
          <a:noFill/>
        </p:spPr>
      </p:pic>
      <p:pic>
        <p:nvPicPr>
          <p:cNvPr descr="D:\краснодар\DSC09778.JPG" id="8" name="Picture 3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4644008" y="188640"/>
            <a:ext cx="424847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 фон\фон\1329116442-293192-0035153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472" cy="6858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</a:rPr>
              <a:t>         </a:t>
            </a: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  <a:t>В  1982  году  была  объявлена  в  школе  </a:t>
            </a:r>
            <a:b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  <a:t>                         операция  </a:t>
            </a:r>
            <a:r>
              <a:rPr lang="ru-RU" sz="4000" b="1" dirty="0">
                <a:solidFill>
                  <a:srgbClr val="C00000"/>
                </a:solidFill>
              </a:rPr>
              <a:t>«Поиск»        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                                                      </a:t>
            </a:r>
            <a:r>
              <a:rPr lang="ru-RU" sz="2400" b="1" dirty="0"/>
              <a:t>Это  значит: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	</a:t>
            </a:r>
            <a:r>
              <a:rPr lang="ru-RU" sz="2400" b="1" dirty="0"/>
              <a:t>1. Сбор  материалов  о Викторе  Николаевиче  Масловском,  	поиск  родных и  близких  командира  полка.</a:t>
            </a:r>
            <a:br>
              <a:rPr lang="ru-RU" sz="2400" b="1" dirty="0"/>
            </a:br>
            <a:r>
              <a:rPr lang="ru-RU" sz="2400" b="1" dirty="0"/>
              <a:t>	2.Сбор  материалов  об  истории  полка.</a:t>
            </a:r>
            <a:br>
              <a:rPr lang="ru-RU" sz="2400" b="1" dirty="0"/>
            </a:br>
            <a:r>
              <a:rPr lang="ru-RU" sz="2400" b="1" dirty="0"/>
              <a:t>	3.Поиск  однополчан,  оставшихся  в  живых.</a:t>
            </a:r>
            <a:br>
              <a:rPr lang="ru-RU" sz="2400" b="1" dirty="0"/>
            </a:br>
            <a:r>
              <a:rPr lang="ru-RU" sz="2400" b="1" dirty="0"/>
              <a:t>	4.Переписка  с  разными  организациями (военкоматы,  с	</a:t>
            </a:r>
            <a:r>
              <a:rPr lang="ru-RU" sz="2400" b="1" dirty="0" err="1"/>
              <a:t>ельсоветы</a:t>
            </a:r>
            <a:r>
              <a:rPr lang="ru-RU" sz="2400" b="1" dirty="0"/>
              <a:t>,  горисполкомы,  советы  ветеранов,  музеи  	Великой  Отечественной  войны,  Подольский  архив  	Министерства  обороны,  общество  Красного Креста).</a:t>
            </a:r>
            <a:br>
              <a:rPr lang="ru-RU" sz="2400" b="1" dirty="0"/>
            </a:br>
            <a:r>
              <a:rPr lang="ru-RU" sz="2400" b="1" dirty="0"/>
              <a:t>	5.Походы  по  местам  боев полка</a:t>
            </a:r>
            <a:br>
              <a:rPr lang="ru-RU" sz="2400" b="1" dirty="0"/>
            </a:br>
            <a:r>
              <a:rPr lang="ru-RU" sz="2400" b="1" dirty="0"/>
              <a:t>	6.Встречи  с  казаками-гвардейцами  4  гвардейского 	Кубанского  казачьего  кавалерийского корпуса.</a:t>
            </a:r>
            <a:br>
              <a:rPr lang="ru-RU" sz="2400" b="1" dirty="0"/>
            </a:br>
            <a:r>
              <a:rPr lang="ru-RU" sz="2400" b="1" dirty="0"/>
              <a:t>	7.Проведение  встреч  с  ветеранами  183-го  гвардейского 	</a:t>
            </a:r>
            <a:r>
              <a:rPr lang="ru-RU" sz="2400" b="1" dirty="0" err="1"/>
              <a:t>артиллерийско</a:t>
            </a:r>
            <a:r>
              <a:rPr lang="ru-RU" sz="2400" b="1" dirty="0"/>
              <a:t> - минометного полка.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картинки фон\фон\1329116442-293192-0035153_www.nevseoboi.com.ua.jpg" id="5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b="1" dirty="0" lang="ru-RU" sz="3200">
                <a:solidFill>
                  <a:srgbClr val="002060"/>
                </a:solidFill>
                <a:latin charset="0" pitchFamily="34" typeface="Arial Narrow"/>
              </a:rPr>
              <a:t>командир  183-го  гвардейского  артиллерийско-минометного  полка  гвардии  полковник </a:t>
            </a:r>
            <a:br>
              <a:rPr b="1" dirty="0" lang="ru-RU" sz="3200">
                <a:solidFill>
                  <a:srgbClr val="002060"/>
                </a:solidFill>
                <a:latin charset="0" pitchFamily="34" typeface="Arial Narrow"/>
              </a:rPr>
            </a:br>
            <a:r>
              <a:rPr b="1" dirty="0" lang="ru-RU" sz="3200">
                <a:solidFill>
                  <a:srgbClr val="C00000"/>
                </a:solidFill>
                <a:latin charset="0" pitchFamily="34" typeface="Arial Narrow"/>
              </a:rPr>
              <a:t>Масловский  Виктор Николаевич</a:t>
            </a:r>
          </a:p>
        </p:txBody>
      </p:sp>
      <p:pic>
        <p:nvPicPr>
          <p:cNvPr descr="F:\музей\памятник миномет\памятник  фото\могила  гвардии  полковгика  масловского.jpg" id="4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55576" y="1700808"/>
            <a:ext cx="3240360" cy="4896544"/>
          </a:xfrm>
          <a:prstGeom prst="rect">
            <a:avLst/>
          </a:prstGeom>
          <a:noFill/>
        </p:spPr>
      </p:pic>
      <p:pic>
        <p:nvPicPr>
          <p:cNvPr descr="F:\музей\масловский\фото\Бессмертный  полк    21.jpg" id="7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4"/>
          <a:srcRect b="30" l="115" r="77" t="45"/>
          <a:stretch>
            <a:fillRect/>
          </a:stretch>
        </p:blipFill>
        <p:spPr bwMode="auto">
          <a:xfrm>
            <a:off x="4932040" y="1700808"/>
            <a:ext cx="3298557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E:\Музей\DSC_5048.JPG" id="34818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l="10" t="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картинки фон\фон\1329116442-293192-0035153_www.nevseoboi.com.ua.jpg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644008" cy="2578298"/>
          </a:xfrm>
        </p:spPr>
        <p:txBody>
          <a:bodyPr>
            <a:normAutofit/>
          </a:bodyPr>
          <a:lstStyle/>
          <a:p>
            <a:r>
              <a:rPr b="1" dirty="0" lang="ru-RU" sz="3200">
                <a:solidFill>
                  <a:srgbClr val="002060"/>
                </a:solidFill>
                <a:latin charset="0" pitchFamily="34" typeface="Arial Narrow"/>
              </a:rPr>
              <a:t>Работа  в  госучреждениях при  оформлении  поисково-исследовательских  работ</a:t>
            </a:r>
          </a:p>
        </p:txBody>
      </p:sp>
      <p:pic>
        <p:nvPicPr>
          <p:cNvPr descr="D:\9. ст.2  драмтеатр\DSC06693.JPG" id="4" name="Содержимое 3"/>
          <p:cNvPicPr>
            <a:picLocks noGrp="1"/>
          </p:cNvPicPr>
          <p:nvPr>
            <p:ph idx="1"/>
          </p:nvPr>
        </p:nvPicPr>
        <p:blipFill>
          <a:blip cstate="print" r:embed="rId3"/>
          <a:srcRect b="89" l="70" r="47" t="119"/>
          <a:stretch>
            <a:fillRect/>
          </a:stretch>
        </p:blipFill>
        <p:spPr bwMode="auto">
          <a:xfrm>
            <a:off x="4572000" y="3501008"/>
            <a:ext cx="440716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G:\2021   август-декабрь\DSC08842.JPG" id="5" name="Picture 2"/>
          <p:cNvPicPr>
            <a:picLocks noChangeArrowheads="1" noChangeAspect="1"/>
          </p:cNvPicPr>
          <p:nvPr/>
        </p:nvPicPr>
        <p:blipFill>
          <a:blip cstate="print" r:embed="rId4"/>
          <a:srcRect l="83"/>
          <a:stretch>
            <a:fillRect/>
          </a:stretch>
        </p:blipFill>
        <p:spPr bwMode="auto">
          <a:xfrm>
            <a:off x="251520" y="3501008"/>
            <a:ext cx="4032448" cy="3168352"/>
          </a:xfrm>
          <a:prstGeom prst="rect">
            <a:avLst/>
          </a:prstGeom>
          <a:noFill/>
        </p:spPr>
      </p:pic>
      <p:pic>
        <p:nvPicPr>
          <p:cNvPr descr="F:\скан\Untitled - 0002.jpg" id="7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251520" y="26064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оенно-патритическая работа\фото  лето 2013 г\3\DSC02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картинки фон\фон\1329116442-293192-0035153_www.nevseoboi.com.ua.jpg" id="5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F:\поездки\походы поездки\краснодарский край\2000 краснодарский  край\самойлово павловоль  краснодарский\r001-005.jpg" id="614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51520" y="188641"/>
            <a:ext cx="6048672" cy="3816424"/>
          </a:xfrm>
          <a:prstGeom prst="rect">
            <a:avLst/>
          </a:prstGeom>
          <a:noFill/>
        </p:spPr>
      </p:pic>
      <p:pic>
        <p:nvPicPr>
          <p:cNvPr descr="F:\поездки\походы поездки\краснодарский край\2000 краснодарский  край\самойлово павловоль  краснодарский\r001-018.jpg" id="4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4427984" y="3717032"/>
            <a:ext cx="4536504" cy="2913187"/>
          </a:xfrm>
          <a:prstGeom prst="rect">
            <a:avLst/>
          </a:prstGeom>
          <a:noFill/>
        </p:spPr>
      </p:pic>
      <p:pic>
        <p:nvPicPr>
          <p:cNvPr descr="E:\06 08 2008 School 29\_ASH0056.jpg" id="7" name="Picture 2"/>
          <p:cNvPicPr>
            <a:picLocks noChangeArrowheads="1" noChangeAspect="1"/>
          </p:cNvPicPr>
          <p:nvPr/>
        </p:nvPicPr>
        <p:blipFill>
          <a:blip cstate="print" r:embed="rId5"/>
          <a:srcRect l="167" r="167" t="128"/>
          <a:stretch>
            <a:fillRect/>
          </a:stretch>
        </p:blipFill>
        <p:spPr bwMode="auto">
          <a:xfrm>
            <a:off x="1835696" y="3645024"/>
            <a:ext cx="2088232" cy="302433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rrowheads="1" noChangeAspect="1"/>
          </p:cNvPicPr>
          <p:nvPr/>
        </p:nvPicPr>
        <p:blipFill>
          <a:blip cstate="print" r:embed="rId6"/>
          <a:srcRect b="60" r="-646" t="151"/>
          <a:stretch>
            <a:fillRect/>
          </a:stretch>
        </p:blipFill>
        <p:spPr bwMode="auto">
          <a:xfrm>
            <a:off x="6588224" y="188640"/>
            <a:ext cx="23042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 фон\фон\1329116442-293192-0035153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kartы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8640"/>
            <a:ext cx="857256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картинки фон\фон\1329116442-293192-0035153_www.nevseoboi.com.ua.jpg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b="1" dirty="0" lang="ru-RU" sz="3600">
                <a:solidFill>
                  <a:srgbClr val="002060"/>
                </a:solidFill>
                <a:latin charset="0" pitchFamily="34" typeface="Arial Narrow"/>
              </a:rPr>
              <a:t>Журнал  боевых  действий  полка</a:t>
            </a:r>
          </a:p>
        </p:txBody>
      </p:sp>
      <p:pic>
        <p:nvPicPr>
          <p:cNvPr descr="F:\скан\Untitled - 0003.jpg" id="3074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3"/>
          <a:srcRect l="64"/>
          <a:stretch>
            <a:fillRect/>
          </a:stretch>
        </p:blipFill>
        <p:spPr bwMode="auto">
          <a:xfrm>
            <a:off x="2843808" y="1268760"/>
            <a:ext cx="388843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картинки фон\фон\1329116442-293192-0035153_www.nevseoboi.com.ua.jpg" id="5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499992" cy="6034682"/>
          </a:xfrm>
        </p:spPr>
        <p:txBody>
          <a:bodyPr>
            <a:normAutofit/>
          </a:bodyPr>
          <a:lstStyle/>
          <a:p>
            <a:r>
              <a:rPr b="1" dirty="0" lang="ru-RU" sz="3600">
                <a:solidFill>
                  <a:srgbClr val="002060"/>
                </a:solidFill>
                <a:latin charset="0" pitchFamily="34" typeface="Arial Narrow"/>
              </a:rPr>
              <a:t>Соня  </a:t>
            </a:r>
            <a:r>
              <a:rPr b="1" dirty="0" err="1" lang="ru-RU" sz="3600">
                <a:solidFill>
                  <a:srgbClr val="002060"/>
                </a:solidFill>
                <a:latin charset="0" pitchFamily="34" typeface="Arial Narrow"/>
              </a:rPr>
              <a:t>Голечикова</a:t>
            </a:r>
            <a:r>
              <a:rPr b="1" dirty="0" lang="ru-RU" sz="3600">
                <a:solidFill>
                  <a:srgbClr val="002060"/>
                </a:solidFill>
                <a:latin charset="0" pitchFamily="34" typeface="Arial Narrow"/>
              </a:rPr>
              <a:t>  -  руководитель  военно-исторического клуба  Красной  Армии  г. </a:t>
            </a:r>
            <a:r>
              <a:rPr b="1" dirty="0" err="1" lang="ru-RU" sz="3600">
                <a:solidFill>
                  <a:srgbClr val="002060"/>
                </a:solidFill>
                <a:latin charset="0" pitchFamily="34" typeface="Arial Narrow"/>
              </a:rPr>
              <a:t>Оржехов</a:t>
            </a:r>
            <a:r>
              <a:rPr b="1" dirty="0" lang="ru-RU" sz="3600">
                <a:solidFill>
                  <a:srgbClr val="002060"/>
                </a:solidFill>
                <a:latin charset="0" pitchFamily="34" typeface="Arial Narrow"/>
              </a:rPr>
              <a:t>  (Чехия) </a:t>
            </a:r>
          </a:p>
        </p:txBody>
      </p:sp>
      <p:pic>
        <p:nvPicPr>
          <p:cNvPr descr="D:\роман  конкурс\чешские фото  для  работы\1.JPG" id="4" name="Содержимое 3"/>
          <p:cNvPicPr>
            <a:picLocks noGrp="1"/>
          </p:cNvPicPr>
          <p:nvPr>
            <p:ph idx="1"/>
          </p:nvPr>
        </p:nvPicPr>
        <p:blipFill>
          <a:blip cstate="print" r:embed="rId3"/>
          <a:srcRect b="100" l="45" r="58"/>
          <a:stretch>
            <a:fillRect/>
          </a:stretch>
        </p:blipFill>
        <p:spPr bwMode="auto">
          <a:xfrm>
            <a:off x="5004048" y="404664"/>
            <a:ext cx="381642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 фон\фон\1329116442-293192-0035153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</a:rPr>
              <a:t>с.Екатериновка,  Ростовская  область</a:t>
            </a:r>
          </a:p>
        </p:txBody>
      </p:sp>
      <p:pic>
        <p:nvPicPr>
          <p:cNvPr id="1026" name="Picture 2" descr="F:\фотографии  2016-2017  2018 2019\2019 г  сентябрь- декабрь\DSC049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980728"/>
            <a:ext cx="842493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92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ПУСТЬ  БУДЕТ  ПОИСКОМ  НАПОЛНЕН  КАЖДЫЙ  МИГ,   И КРЫЛЬЯ  ВАШИ   НЕ  ОСЛАБЕВАЮТ…</vt:lpstr>
      <vt:lpstr>Слайд 2</vt:lpstr>
      <vt:lpstr>Работа  в  госучреждениях при  оформлении  поисково-исследовательских  работ</vt:lpstr>
      <vt:lpstr>Слайд 4</vt:lpstr>
      <vt:lpstr>Слайд 5</vt:lpstr>
      <vt:lpstr>Слайд 6</vt:lpstr>
      <vt:lpstr>Журнал  боевых  действий  полка</vt:lpstr>
      <vt:lpstr>Соня  Голечикова  -  руководитель  военно-исторического клуба  Красной  Армии  г. Оржехов  (Чехия) </vt:lpstr>
      <vt:lpstr>с.Екатериновка,  Ростовская  область</vt:lpstr>
      <vt:lpstr>«Зеленая волна           Памяти»</vt:lpstr>
      <vt:lpstr>2011 год.  Слет  поисковых  отрядов  «Память  не знает  границ»</vt:lpstr>
      <vt:lpstr>Операция  «Полевая  почта»</vt:lpstr>
      <vt:lpstr>Муравко  Василий  Федорович, младший командир, награжденный  медалью  «За отвагу»</vt:lpstr>
      <vt:lpstr>Слайд 14</vt:lpstr>
      <vt:lpstr>         В  1982  году  была  объявлена  в  школе                            операция  «Поиск»                                                                Это  значит:  1. Сбор  материалов  о Викторе  Николаевиче  Масловском,   поиск  родных и  близких  командира  полка.  2.Сбор  материалов  об  истории  полка.  3.Поиск  однополчан,  оставшихся  в  живых.  4.Переписка  с  разными  организациями (военкоматы,  с ельсоветы,  горисполкомы,  советы  ветеранов,  музеи   Великой  Отечественной  войны,  Подольский  архив   Министерства  обороны,  общество  Красного Креста).  5.Походы  по  местам  боев полка  6.Встречи  с  казаками-гвардейцами  4  гвардейского  Кубанского  казачьего  кавалерийского корпуса.  7.Проведение  встреч  с  ветеранами  183-го  гвардейского  артиллерийско - минометного полка.</vt:lpstr>
      <vt:lpstr>командир  183-го  гвардейского  артиллерийско-минометного  полка  гвардии  полковник  Масловский  Виктор Николаевич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112</cp:revision>
  <dcterms:modified xsi:type="dcterms:W3CDTF">2023-04-06T09:16:21Z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1397270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