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299" r:id="rId4"/>
    <p:sldId id="301" r:id="rId5"/>
    <p:sldId id="300" r:id="rId6"/>
    <p:sldId id="302" r:id="rId7"/>
    <p:sldId id="303" r:id="rId8"/>
    <p:sldId id="304" r:id="rId9"/>
    <p:sldId id="305" r:id="rId10"/>
    <p:sldId id="306" r:id="rId11"/>
    <p:sldId id="308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6633"/>
    <a:srgbClr val="FF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406FC-0DA3-485B-AA3A-2A0B7AB3767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E1E96-4494-4A30-9E5D-148543B8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F67D-33C1-4C7A-96A5-B4F6F5C5A566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C533-D24C-4290-A31B-C84246722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4.jp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5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20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 ?><Relationships xmlns="http://schemas.openxmlformats.org/package/2006/relationships"><Relationship Id="rId8" Target="../media/image39.jpeg" Type="http://schemas.openxmlformats.org/officeDocument/2006/relationships/image"/><Relationship Id="rId3" Target="../media/image21.jpeg" Type="http://schemas.openxmlformats.org/officeDocument/2006/relationships/image"/><Relationship Id="rId7" Target="../media/image38.jpeg" Type="http://schemas.openxmlformats.org/officeDocument/2006/relationships/image"/><Relationship Id="rId2" Target="../media/image5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7.jpeg" Type="http://schemas.openxmlformats.org/officeDocument/2006/relationships/image"/><Relationship Id="rId5" Target="../media/image36.jpeg" Type="http://schemas.openxmlformats.org/officeDocument/2006/relationships/image"/><Relationship Id="rId4" Target="../media/image35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5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1.jpeg" Type="http://schemas.openxmlformats.org/officeDocument/2006/relationships/image"/><Relationship Id="rId5" Target="../media/image42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76.centerstart.ru/node/385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6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b7fc42031ff903b99dcb6728095fdcfa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214290"/>
            <a:ext cx="2378854" cy="178592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374F73-4ECD-4986-A04A-31B5E681C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9144000" cy="68366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5F44C0-C56D-41E6-8616-119D778AC5D8}"/>
              </a:ext>
            </a:extLst>
          </p:cNvPr>
          <p:cNvSpPr txBox="1"/>
          <p:nvPr/>
        </p:nvSpPr>
        <p:spPr>
          <a:xfrm>
            <a:off x="251520" y="1700808"/>
            <a:ext cx="871296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нтеллектуальная</a:t>
            </a:r>
            <a:endParaRPr lang="ru-RU" sz="2800" dirty="0">
              <a:solidFill>
                <a:srgbClr val="99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КВЕСТ-ИГРА «ЮНЫЕ КАЗАЧАТА»</a:t>
            </a:r>
            <a:endParaRPr lang="ru-RU" sz="2800" dirty="0">
              <a:solidFill>
                <a:srgbClr val="99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классов казачьей направленности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389C39-7135-4CF1-8456-37C33A4A95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2996952"/>
            <a:ext cx="3240360" cy="2358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E670A-D3E5-4610-B48D-680181F6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id="{FB50DD9A-D37C-4B1D-ABA4-39B7A5D8B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5"/>
          <a:stretch/>
        </p:blipFill>
        <p:spPr>
          <a:xfrm>
            <a:off x="113069" y="-82720"/>
            <a:ext cx="9252520" cy="6858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814795FB-A2FC-4105-8C10-93593446F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427"/>
            <a:ext cx="8248072" cy="398522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011FA2-B2FA-4ED6-A0AA-A85B07368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52" y="3301808"/>
            <a:ext cx="2343298" cy="33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8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7A0788-81E6-4415-824E-217FD6CC5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3" y="0"/>
            <a:ext cx="9157574" cy="6858000"/>
          </a:xfrm>
          <a:prstGeom prst="rect">
            <a:avLst/>
          </a:prstGeom>
        </p:spPr>
      </p:pic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8A91A191-5C7A-4B08-8969-A2ED8E57E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17530"/>
              </p:ext>
            </p:extLst>
          </p:nvPr>
        </p:nvGraphicFramePr>
        <p:xfrm>
          <a:off x="1403648" y="2248959"/>
          <a:ext cx="6072336" cy="3291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84104">
                  <a:extLst>
                    <a:ext uri="{9D8B030D-6E8A-4147-A177-3AD203B41FA5}">
                      <a16:colId xmlns:a16="http://schemas.microsoft.com/office/drawing/2014/main" val="191323586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096951049"/>
                    </a:ext>
                  </a:extLst>
                </a:gridCol>
              </a:tblGrid>
              <a:tr h="299123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990000"/>
                          </a:solidFill>
                        </a:rPr>
                        <a:t>Название станции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990000"/>
                          </a:solidFill>
                        </a:rPr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66586"/>
                  </a:ext>
                </a:extLst>
              </a:tr>
              <a:tr h="2318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станция «Историческая»</a:t>
                      </a:r>
                      <a:endParaRPr lang="ru-RU" sz="1600" i="1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2.станция «Оружие казака»</a:t>
                      </a:r>
                      <a:endParaRPr lang="ru-RU" sz="1600" i="1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3.станция « Пословицы и поговорки казаков»</a:t>
                      </a:r>
                      <a:endParaRPr lang="ru-RU" sz="1600" i="1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i="1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4.станция « Масти коней»</a:t>
                      </a:r>
                      <a:endParaRPr lang="ru-RU" sz="1600" i="1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i="1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5.станция «Мастерская»</a:t>
                      </a:r>
                      <a:endParaRPr lang="ru-RU" sz="1600" i="1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i="1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6.станция «Песни Казаков»                                                                                                                                  </a:t>
                      </a:r>
                      <a:endParaRPr lang="ru-RU" sz="1600" i="1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i="1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станций «Музей. Экскурсия в прошлое»</a:t>
                      </a:r>
                      <a:endParaRPr lang="ru-RU" sz="1600" i="1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957102"/>
                  </a:ext>
                </a:extLst>
              </a:tr>
              <a:tr h="2991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82845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3BD0129-1DB2-4AD9-9A7E-C1AD38AF6C76}"/>
              </a:ext>
            </a:extLst>
          </p:cNvPr>
          <p:cNvSpPr txBox="1"/>
          <p:nvPr/>
        </p:nvSpPr>
        <p:spPr>
          <a:xfrm>
            <a:off x="899592" y="1387559"/>
            <a:ext cx="8062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КВЕСТ-ИГРА «ЮНЫЕ КАЗАЧАТА»</a:t>
            </a:r>
          </a:p>
          <a:p>
            <a:pPr algn="ctr"/>
            <a:r>
              <a:rPr lang="ru-RU" sz="2400" b="1" i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Маршрутный лист команды__________________</a:t>
            </a:r>
            <a:endParaRPr lang="ru-RU" sz="2400" i="1" dirty="0">
              <a:solidFill>
                <a:srgbClr val="99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0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4EE0F-96CB-4A86-834F-C0311287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4B6EF-C963-4275-93AC-8E0E92D9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id="{50622E51-C1B3-4EDD-B892-FEE8ED23B4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"/>
          <a:stretch/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83FD0-62AF-466F-A960-C2BD9FD76C18}"/>
              </a:ext>
            </a:extLst>
          </p:cNvPr>
          <p:cNvSpPr txBox="1"/>
          <p:nvPr/>
        </p:nvSpPr>
        <p:spPr>
          <a:xfrm>
            <a:off x="107504" y="999713"/>
            <a:ext cx="5688632" cy="4929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№1 «Историческая» </a:t>
            </a:r>
            <a:endParaRPr lang="ru-RU" sz="2000" dirty="0">
              <a:solidFill>
                <a:srgbClr val="99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правильное</a:t>
            </a:r>
            <a:r>
              <a:rPr lang="ru-RU" sz="16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задание -1 балл</a:t>
            </a:r>
            <a:r>
              <a:rPr lang="ru-RU" sz="16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получает продукт.   Карточку</a:t>
            </a:r>
            <a:r>
              <a:rPr lang="en-US" sz="16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6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Заповедь казака</a:t>
            </a:r>
            <a:r>
              <a:rPr lang="ru-RU" sz="16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Отгадай кроссворд: - 5 баллов , занятие казаков – 6 баллов.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горизонтали: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 имени этой реки часто называют наш край. Ответ: Кубань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Головной убор казака (папаха)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Плеть, средство управления лошадью (нагайка)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Верный спутник казака (конь)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Одно из морей, омывающее территорию Краснодарского края. Ответ: Азовское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Самое крупное пресное озеро, расположенное на территории края. Ответ: Абрау.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2C26E0-8240-43EF-8182-EA72BD3963D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2497" r="6500" b="25679"/>
          <a:stretch/>
        </p:blipFill>
        <p:spPr bwMode="auto">
          <a:xfrm>
            <a:off x="5796136" y="1417637"/>
            <a:ext cx="3168352" cy="1874523"/>
          </a:xfrm>
          <a:prstGeom prst="rect">
            <a:avLst/>
          </a:prstGeom>
          <a:noFill/>
        </p:spPr>
      </p:pic>
      <p:pic>
        <p:nvPicPr>
          <p:cNvPr id="8" name="Рисунок 7" descr="vel.jpg">
            <a:extLst>
              <a:ext uri="{FF2B5EF4-FFF2-40B4-BE49-F238E27FC236}">
                <a16:creationId xmlns:a16="http://schemas.microsoft.com/office/drawing/2014/main" id="{BB8FBF97-A942-41C5-97E4-D9A28B8CC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841435"/>
            <a:ext cx="2183443" cy="2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12">
            <a:extLst>
              <a:ext uri="{FF2B5EF4-FFF2-40B4-BE49-F238E27FC236}">
                <a16:creationId xmlns:a16="http://schemas.microsoft.com/office/drawing/2014/main" id="{33DC858E-7996-4394-834B-7F09F605E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8C9990-7AA0-46A7-8811-36DF4ADFD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74" b="4156"/>
          <a:stretch/>
        </p:blipFill>
        <p:spPr>
          <a:xfrm>
            <a:off x="323527" y="1226133"/>
            <a:ext cx="5060649" cy="4363107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ED3A309E-4EDC-4447-A742-1AF77CE00393}"/>
              </a:ext>
            </a:extLst>
          </p:cNvPr>
          <p:cNvCxnSpPr/>
          <p:nvPr/>
        </p:nvCxnSpPr>
        <p:spPr>
          <a:xfrm>
            <a:off x="1925706" y="2197761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CC54614-B715-4BE6-9464-9D6CE40A58BD}"/>
              </a:ext>
            </a:extLst>
          </p:cNvPr>
          <p:cNvCxnSpPr/>
          <p:nvPr/>
        </p:nvCxnSpPr>
        <p:spPr>
          <a:xfrm>
            <a:off x="1763688" y="2204864"/>
            <a:ext cx="82809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894CC68-7B2F-4560-A411-5274A662558C}"/>
              </a:ext>
            </a:extLst>
          </p:cNvPr>
          <p:cNvCxnSpPr/>
          <p:nvPr/>
        </p:nvCxnSpPr>
        <p:spPr>
          <a:xfrm flipV="1">
            <a:off x="1871700" y="1857528"/>
            <a:ext cx="72008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3C5C561-2168-4656-80C2-882ED564E854}"/>
              </a:ext>
            </a:extLst>
          </p:cNvPr>
          <p:cNvCxnSpPr/>
          <p:nvPr/>
        </p:nvCxnSpPr>
        <p:spPr>
          <a:xfrm>
            <a:off x="1763688" y="2348880"/>
            <a:ext cx="82809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23CEB91-20AF-4FC1-9848-A0E60C77531A}"/>
              </a:ext>
            </a:extLst>
          </p:cNvPr>
          <p:cNvCxnSpPr/>
          <p:nvPr/>
        </p:nvCxnSpPr>
        <p:spPr>
          <a:xfrm>
            <a:off x="1475656" y="2348880"/>
            <a:ext cx="1116124" cy="768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EA26A9E-B3C0-4E2B-9507-3081911B0805}"/>
              </a:ext>
            </a:extLst>
          </p:cNvPr>
          <p:cNvCxnSpPr/>
          <p:nvPr/>
        </p:nvCxnSpPr>
        <p:spPr>
          <a:xfrm>
            <a:off x="1763688" y="3117175"/>
            <a:ext cx="720080" cy="31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C8E5027-995A-423C-A12C-2BDFC5DF3422}"/>
              </a:ext>
            </a:extLst>
          </p:cNvPr>
          <p:cNvCxnSpPr/>
          <p:nvPr/>
        </p:nvCxnSpPr>
        <p:spPr>
          <a:xfrm flipV="1">
            <a:off x="1763688" y="2348880"/>
            <a:ext cx="720080" cy="5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EF0AC79-DFC5-4F75-B063-61F66A96EA88}"/>
              </a:ext>
            </a:extLst>
          </p:cNvPr>
          <p:cNvCxnSpPr/>
          <p:nvPr/>
        </p:nvCxnSpPr>
        <p:spPr>
          <a:xfrm flipV="1">
            <a:off x="1835696" y="2935045"/>
            <a:ext cx="756084" cy="182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126BC2B-E338-4B92-82CE-7FEC7302250C}"/>
              </a:ext>
            </a:extLst>
          </p:cNvPr>
          <p:cNvCxnSpPr/>
          <p:nvPr/>
        </p:nvCxnSpPr>
        <p:spPr>
          <a:xfrm flipV="1">
            <a:off x="1835696" y="2636911"/>
            <a:ext cx="828092" cy="389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A2728B6-6ECD-43E0-AFEF-2D49FC5E1622}"/>
              </a:ext>
            </a:extLst>
          </p:cNvPr>
          <p:cNvCxnSpPr/>
          <p:nvPr/>
        </p:nvCxnSpPr>
        <p:spPr>
          <a:xfrm>
            <a:off x="1655676" y="3138599"/>
            <a:ext cx="936104" cy="148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C3708D0-3C8A-4AF0-A5C0-E42FBBF68386}"/>
              </a:ext>
            </a:extLst>
          </p:cNvPr>
          <p:cNvCxnSpPr/>
          <p:nvPr/>
        </p:nvCxnSpPr>
        <p:spPr>
          <a:xfrm>
            <a:off x="1331640" y="2342034"/>
            <a:ext cx="1584176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592A8AF-4D80-4877-84A1-1D51381AD044}"/>
              </a:ext>
            </a:extLst>
          </p:cNvPr>
          <p:cNvSpPr txBox="1"/>
          <p:nvPr/>
        </p:nvSpPr>
        <p:spPr>
          <a:xfrm>
            <a:off x="5652121" y="1017812"/>
            <a:ext cx="31683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1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анятие казаков – 6 баллов.</a:t>
            </a:r>
          </a:p>
          <a:p>
            <a:r>
              <a:rPr lang="ru-RU" b="1" dirty="0"/>
              <a:t>карточка </a:t>
            </a:r>
          </a:p>
          <a:p>
            <a:r>
              <a:rPr lang="ru-RU" b="1" dirty="0"/>
              <a:t>1-ая  Заповедь казака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0F5DE71-C5BC-46A8-BABC-CA04BF2D4A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96" b="3670"/>
          <a:stretch/>
        </p:blipFill>
        <p:spPr>
          <a:xfrm>
            <a:off x="5726803" y="1905354"/>
            <a:ext cx="3093670" cy="43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6C0DD-18D8-4388-AF72-14D2524B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id="{98D08CBF-346D-4AC2-8CDA-56A537FEB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"/>
          <a:stretch/>
        </p:blipFill>
        <p:spPr>
          <a:xfrm>
            <a:off x="0" y="3407"/>
            <a:ext cx="9144000" cy="6714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815B2-7BA5-48AE-A18B-62DDBFC44356}"/>
              </a:ext>
            </a:extLst>
          </p:cNvPr>
          <p:cNvSpPr txBox="1"/>
          <p:nvPr/>
        </p:nvSpPr>
        <p:spPr>
          <a:xfrm>
            <a:off x="251520" y="1052736"/>
            <a:ext cx="4670474" cy="3530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№2 «Оружие казака»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из предложенного материала школьники  выбирают  только оружие казака</a:t>
            </a:r>
            <a:r>
              <a:rPr lang="ru-RU" sz="16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правильный  ответ  -1 балл.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получает продукт: 2 карточка  Заповедь казака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шашка, сабля плеть, нагайка, </a:t>
            </a:r>
            <a:endParaRPr lang="ru-RU" sz="1600" b="1" i="1" dirty="0">
              <a:solidFill>
                <a:srgbClr val="2121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инжал.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99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BBC106-27DA-431C-8F2E-1C210448FF9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21" y="1208200"/>
            <a:ext cx="2445817" cy="167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564620-3876-4E9E-8636-01F68C946EC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9904" y="3110445"/>
            <a:ext cx="2305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89FF0-D1F8-4F4E-A209-5BDEF7CE67E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0762" y="3139197"/>
            <a:ext cx="1995454" cy="183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04BC8-D529-490F-AD27-7DABB02FA8E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6219" y="5156508"/>
            <a:ext cx="2162577" cy="124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D9CEEE-9B25-425D-8896-C5112F780F14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4523" y="5074054"/>
            <a:ext cx="1889027" cy="161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0F1B75-48BE-4146-B849-11837ACF3179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47511" y="977841"/>
            <a:ext cx="1462405" cy="206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E1A3F3-30A5-4D2B-B493-A02F5AFEC38B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23944" y="5000877"/>
            <a:ext cx="2162577" cy="158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E6072C-8776-4972-B405-01BC39F9D88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2" r="33533"/>
          <a:stretch/>
        </p:blipFill>
        <p:spPr>
          <a:xfrm>
            <a:off x="265250" y="4054944"/>
            <a:ext cx="1833478" cy="266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6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2">
            <a:extLst>
              <a:ext uri="{FF2B5EF4-FFF2-40B4-BE49-F238E27FC236}">
                <a16:creationId xmlns:a16="http://schemas.microsoft.com/office/drawing/2014/main" id="{F4655586-C23F-45D9-913B-DC3F7BCAE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"/>
          <a:stretch/>
        </p:blipFill>
        <p:spPr>
          <a:xfrm>
            <a:off x="0" y="3408"/>
            <a:ext cx="9144000" cy="6737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66468-FC71-44CC-A501-CF3D70519C54}"/>
              </a:ext>
            </a:extLst>
          </p:cNvPr>
          <p:cNvSpPr txBox="1"/>
          <p:nvPr/>
        </p:nvSpPr>
        <p:spPr>
          <a:xfrm>
            <a:off x="230418" y="973068"/>
            <a:ext cx="5637726" cy="191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№ 3 «Пословицы и поговорки казаков»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Составить пословицы и поговорки казаков.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правильное  задание -1 балл , итого 5 баллов.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получает продукт: 3  карточка Заповедь казака.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036A935-CA24-43DA-A117-14041103D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58005"/>
              </p:ext>
            </p:extLst>
          </p:nvPr>
        </p:nvGraphicFramePr>
        <p:xfrm>
          <a:off x="457200" y="3286177"/>
          <a:ext cx="5482952" cy="3104028"/>
        </p:xfrm>
        <a:graphic>
          <a:graphicData uri="http://schemas.openxmlformats.org/drawingml/2006/table">
            <a:tbl>
              <a:tblPr firstRow="1" firstCol="1" bandRow="1"/>
              <a:tblGrid>
                <a:gridCol w="2741476">
                  <a:extLst>
                    <a:ext uri="{9D8B030D-6E8A-4147-A177-3AD203B41FA5}">
                      <a16:colId xmlns:a16="http://schemas.microsoft.com/office/drawing/2014/main" val="2784275951"/>
                    </a:ext>
                  </a:extLst>
                </a:gridCol>
                <a:gridCol w="2741476">
                  <a:extLst>
                    <a:ext uri="{9D8B030D-6E8A-4147-A177-3AD203B41FA5}">
                      <a16:colId xmlns:a16="http://schemas.microsoft.com/office/drawing/2014/main" val="4181572084"/>
                    </a:ext>
                  </a:extLst>
                </a:gridCol>
              </a:tblGrid>
              <a:tr h="571385">
                <a:tc>
                  <a:txBody>
                    <a:bodyPr/>
                    <a:lstStyle/>
                    <a:p>
                      <a:pPr marL="1083945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Смелый там найдёт,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 в казаки не годится.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024255"/>
                  </a:ext>
                </a:extLst>
              </a:tr>
              <a:tr h="543708">
                <a:tc>
                  <a:txBody>
                    <a:bodyPr/>
                    <a:lstStyle/>
                    <a:p>
                      <a:pPr marL="1083945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Где зверь пройдет,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конь его сыт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715508"/>
                  </a:ext>
                </a:extLst>
              </a:tr>
              <a:tr h="543708">
                <a:tc>
                  <a:txBody>
                    <a:bodyPr/>
                    <a:lstStyle/>
                    <a:p>
                      <a:pPr marL="1083945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 пули боится, 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где робкий потеряет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796689"/>
                  </a:ext>
                </a:extLst>
              </a:tr>
              <a:tr h="605804">
                <a:tc>
                  <a:txBody>
                    <a:bodyPr/>
                    <a:lstStyle/>
                    <a:p>
                      <a:pPr marL="1083945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атаман при булаве, 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булава при атамане 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530302"/>
                  </a:ext>
                </a:extLst>
              </a:tr>
              <a:tr h="543708">
                <a:tc>
                  <a:txBody>
                    <a:bodyPr/>
                    <a:lstStyle/>
                    <a:p>
                      <a:pPr marL="1083945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Казак голоден,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там и казак пройдет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857259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077CF11-037F-4F42-8713-FEA9C3C1F4C2}"/>
              </a:ext>
            </a:extLst>
          </p:cNvPr>
          <p:cNvCxnSpPr>
            <a:cxnSpLocks/>
          </p:cNvCxnSpPr>
          <p:nvPr/>
        </p:nvCxnSpPr>
        <p:spPr>
          <a:xfrm>
            <a:off x="3131840" y="3803826"/>
            <a:ext cx="926058" cy="92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9DE4A9E-FCF4-4E96-B6CD-935988B34FDD}"/>
              </a:ext>
            </a:extLst>
          </p:cNvPr>
          <p:cNvCxnSpPr>
            <a:cxnSpLocks/>
          </p:cNvCxnSpPr>
          <p:nvPr/>
        </p:nvCxnSpPr>
        <p:spPr>
          <a:xfrm>
            <a:off x="2915816" y="4180211"/>
            <a:ext cx="1245679" cy="1850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6908D12-BF2C-4443-8B78-315A9EC7B547}"/>
              </a:ext>
            </a:extLst>
          </p:cNvPr>
          <p:cNvCxnSpPr/>
          <p:nvPr/>
        </p:nvCxnSpPr>
        <p:spPr>
          <a:xfrm flipV="1">
            <a:off x="2915816" y="4167440"/>
            <a:ext cx="2006178" cy="170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03929CB-41A8-4A23-901B-477B92D96E17}"/>
              </a:ext>
            </a:extLst>
          </p:cNvPr>
          <p:cNvCxnSpPr>
            <a:cxnSpLocks/>
          </p:cNvCxnSpPr>
          <p:nvPr/>
        </p:nvCxnSpPr>
        <p:spPr>
          <a:xfrm flipV="1">
            <a:off x="2915816" y="3643537"/>
            <a:ext cx="1656184" cy="108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B61E155-057C-45DA-9FE4-7CDAABA85F5E}"/>
              </a:ext>
            </a:extLst>
          </p:cNvPr>
          <p:cNvCxnSpPr>
            <a:cxnSpLocks/>
          </p:cNvCxnSpPr>
          <p:nvPr/>
        </p:nvCxnSpPr>
        <p:spPr>
          <a:xfrm>
            <a:off x="2908119" y="5373216"/>
            <a:ext cx="1023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2C017C-6A74-400E-87DC-923AD49F3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7"/>
          <a:stretch/>
        </p:blipFill>
        <p:spPr>
          <a:xfrm>
            <a:off x="6110973" y="1895175"/>
            <a:ext cx="2659568" cy="38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6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2">
            <a:extLst>
              <a:ext uri="{FF2B5EF4-FFF2-40B4-BE49-F238E27FC236}">
                <a16:creationId xmlns:a16="http://schemas.microsoft.com/office/drawing/2014/main" id="{17A9A229-ED16-4AF2-91CE-7ECA7DBFD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"/>
          <a:stretch/>
        </p:blipFill>
        <p:spPr>
          <a:xfrm>
            <a:off x="0" y="3408"/>
            <a:ext cx="9144000" cy="6829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A4B75-FED8-4373-B70C-BBDCDD5149B9}"/>
              </a:ext>
            </a:extLst>
          </p:cNvPr>
          <p:cNvSpPr txBox="1"/>
          <p:nvPr/>
        </p:nvSpPr>
        <p:spPr>
          <a:xfrm>
            <a:off x="62997" y="1092706"/>
            <a:ext cx="3707439" cy="272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№ 4 «Масти коней»</a:t>
            </a:r>
            <a:endParaRPr lang="ru-RU" sz="2000" dirty="0">
              <a:solidFill>
                <a:srgbClr val="99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Подобрать к каждой картинке правильную масть коня.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правильное  задание -1 балл , итого 5 баллов.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получает продукт: 4  карточка Заповедь казака. </a:t>
            </a:r>
            <a:r>
              <a:rPr lang="ru-RU" sz="1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99592-E778-469E-80DB-29B2D516B92C}"/>
              </a:ext>
            </a:extLst>
          </p:cNvPr>
          <p:cNvSpPr txBox="1"/>
          <p:nvPr/>
        </p:nvSpPr>
        <p:spPr>
          <a:xfrm>
            <a:off x="6477294" y="4199630"/>
            <a:ext cx="28457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Буланая масть ( 4 фото)</a:t>
            </a:r>
          </a:p>
          <a:p>
            <a:r>
              <a:rPr lang="ru-RU" dirty="0"/>
              <a:t>Игреневая масть ( 2 фото)</a:t>
            </a:r>
          </a:p>
          <a:p>
            <a:r>
              <a:rPr lang="ru-RU" dirty="0"/>
              <a:t>Вороная масть ( 5 фото)</a:t>
            </a:r>
          </a:p>
          <a:p>
            <a:r>
              <a:rPr lang="ru-RU" dirty="0"/>
              <a:t>Серая в яблоках ( 1 фото)</a:t>
            </a:r>
          </a:p>
          <a:p>
            <a:r>
              <a:rPr lang="ru-RU" dirty="0"/>
              <a:t>Гнедая масть ( 3 фото)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971798-5BB6-4DB1-B466-2B523160F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74" b="13605"/>
          <a:stretch/>
        </p:blipFill>
        <p:spPr>
          <a:xfrm>
            <a:off x="3770437" y="1144230"/>
            <a:ext cx="5015468" cy="47330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AE313C-9277-41AA-8E15-CEB591B7F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r="66418"/>
          <a:stretch/>
        </p:blipFill>
        <p:spPr>
          <a:xfrm>
            <a:off x="358095" y="3715959"/>
            <a:ext cx="2065045" cy="31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2">
            <a:extLst>
              <a:ext uri="{FF2B5EF4-FFF2-40B4-BE49-F238E27FC236}">
                <a16:creationId xmlns:a16="http://schemas.microsoft.com/office/drawing/2014/main" id="{848A7D74-7440-45C8-B8A4-2141A1275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1"/>
          <a:stretch/>
        </p:blipFill>
        <p:spPr>
          <a:xfrm>
            <a:off x="0" y="3407"/>
            <a:ext cx="9144000" cy="6816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E7C53C-00C0-4027-A2FA-309B29D02C0D}"/>
              </a:ext>
            </a:extLst>
          </p:cNvPr>
          <p:cNvSpPr txBox="1"/>
          <p:nvPr/>
        </p:nvSpPr>
        <p:spPr>
          <a:xfrm>
            <a:off x="126155" y="404664"/>
            <a:ext cx="4670474" cy="3605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solidFill>
                <a:srgbClr val="99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№ 5 «Мастерская»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осмотреть на карточки и на задания , вспомнить те ремесла, которыми занимались казаки: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Каждое правильное  задание -1 балл.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Итого – 5 баллов.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 получает продукт: 5 карточку  Заповедь казака.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99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F97CA3-6A62-4D96-B9A9-061AAF78A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7" t="516" r="34741" b="-5326"/>
          <a:stretch/>
        </p:blipFill>
        <p:spPr>
          <a:xfrm>
            <a:off x="300619" y="3444128"/>
            <a:ext cx="2137864" cy="34553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B1F015-CE10-4C1A-8536-057B711B9F8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3459" y="855921"/>
            <a:ext cx="2932173" cy="19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4E7110-5418-4EE1-BB0B-0E3320A1C46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2583" y="2274833"/>
            <a:ext cx="3343910" cy="250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921906-4B70-4050-BB5E-56C899A03E05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2447" y="3085277"/>
            <a:ext cx="2662098" cy="172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29F639-2C90-4291-9C96-AB7921CD0F2A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4251" y="4549834"/>
            <a:ext cx="3029188" cy="20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D6C72D-3A6E-49F0-A697-028A489DC995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5637" y="4687817"/>
            <a:ext cx="2662098" cy="191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49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2">
            <a:extLst>
              <a:ext uri="{FF2B5EF4-FFF2-40B4-BE49-F238E27FC236}">
                <a16:creationId xmlns:a16="http://schemas.microsoft.com/office/drawing/2014/main" id="{55291A14-CE8B-4A2A-A5F8-4D3E89E8D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"/>
          <a:stretch/>
        </p:blipFill>
        <p:spPr>
          <a:xfrm>
            <a:off x="0" y="3408"/>
            <a:ext cx="9144000" cy="6797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33C18-B777-402C-A44C-1391E0944CE3}"/>
              </a:ext>
            </a:extLst>
          </p:cNvPr>
          <p:cNvSpPr txBox="1"/>
          <p:nvPr/>
        </p:nvSpPr>
        <p:spPr>
          <a:xfrm>
            <a:off x="-1" y="558736"/>
            <a:ext cx="5590205" cy="3452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№ 6 «Песни Казаков»                                                                                                                                  </a:t>
            </a:r>
            <a:endParaRPr lang="ru-RU" sz="2000" dirty="0">
              <a:solidFill>
                <a:srgbClr val="99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Участникам игры предлагается выбрать один из билетов. В каждом билете находится песня военных лет, которую команда должна исполнить. </a:t>
            </a:r>
          </a:p>
          <a:p>
            <a:pPr>
              <a:spcAft>
                <a:spcPts val="1000"/>
              </a:spcAft>
            </a:pP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Билет №1 –     Гимн Кубани.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Билет №2 – «Любо, братцы, любо…»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Билет №3 – «Едут по Берлину Казаки».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Если команда хорошо слышит мелодическую линию, поёт очень музыкально и выразительно, команде ставится 5 баллов.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CEAFA9-9511-4012-B175-75F978936FB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t="5369" r="23986" b="11420"/>
          <a:stretch/>
        </p:blipFill>
        <p:spPr bwMode="auto">
          <a:xfrm>
            <a:off x="5731816" y="3895038"/>
            <a:ext cx="2376263" cy="2754638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FE93BB-2DD9-4B89-A3B6-720BA084C9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74" y="1021174"/>
            <a:ext cx="2779967" cy="2754638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5B282F-86AA-441B-89A6-7350BC5F1D3D}"/>
              </a:ext>
            </a:extLst>
          </p:cNvPr>
          <p:cNvPicPr/>
          <p:nvPr/>
        </p:nvPicPr>
        <p:blipFill rotWithShape="1">
          <a:blip r:embed="rId5"/>
          <a:srcRect t="1" r="53404" b="2510"/>
          <a:stretch/>
        </p:blipFill>
        <p:spPr bwMode="auto">
          <a:xfrm>
            <a:off x="3017984" y="3775812"/>
            <a:ext cx="1849200" cy="29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9E47F3-6450-4DC2-BBA8-2FF26D3E17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8" r="1571" b="733"/>
          <a:stretch/>
        </p:blipFill>
        <p:spPr>
          <a:xfrm>
            <a:off x="278180" y="3882723"/>
            <a:ext cx="1849200" cy="284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9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2">
            <a:extLst>
              <a:ext uri="{FF2B5EF4-FFF2-40B4-BE49-F238E27FC236}">
                <a16:creationId xmlns:a16="http://schemas.microsoft.com/office/drawing/2014/main" id="{0E1CB54D-4AE7-4DA7-A82E-2F22A2E52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-8594" y="0"/>
            <a:ext cx="92229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DCD12-83E3-4A20-BCA6-C38B6D1875F1}"/>
              </a:ext>
            </a:extLst>
          </p:cNvPr>
          <p:cNvSpPr txBox="1"/>
          <p:nvPr/>
        </p:nvSpPr>
        <p:spPr>
          <a:xfrm>
            <a:off x="85306" y="942041"/>
            <a:ext cx="5112568" cy="6161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№ 7 Музей «Экскурсия в прошлое»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собрать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фрагментов карты: «Боевой путь 4-го Гвардейского Кубанского Казачьего Кавалерийского корпуса».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оценки: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команде;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выполнения задания;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организованность и целеустремленность каждого члена команды;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знание основных маршрутов и городов боевой славы 4-го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ГКККк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Время на выполнение задания 5 мин. За правильно выполненное задание  команда получает 5 баллов.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получает продукт: 7 карточку заповедь Казака.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8EB94F-2A11-490F-AD00-E522FE2F2A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01" y="864916"/>
            <a:ext cx="4201795" cy="314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7CAC3E-898A-4630-9C7D-D5E8849B5D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42" y="3861048"/>
            <a:ext cx="1982536" cy="28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8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8D8B2-7A09-4EA7-A19E-E6B05E3C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A89B6E6-567D-411F-A6C2-FEEE2B1B7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>
          <a:xfrm>
            <a:off x="0" y="0"/>
            <a:ext cx="9144000" cy="685800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45FD69-8F2A-4BB0-B1A7-97CB415852F7}"/>
              </a:ext>
            </a:extLst>
          </p:cNvPr>
          <p:cNvSpPr txBox="1"/>
          <p:nvPr/>
        </p:nvSpPr>
        <p:spPr>
          <a:xfrm>
            <a:off x="0" y="1108187"/>
            <a:ext cx="9143999" cy="1925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нашей школе важнейшей составляющей военно-патриотического воспитания является казачий компонент. 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формирование высокого патриотического сознания учащихся, чувства верности своему Отечеству; духовного развития и физического оздоровления школьников в традициях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кубанского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казачества. Создавая казачьи классы, мы преследовали цель не только возродить духовные, исторические и военно-патриотические традиции казачества, но и воспитывать нравственные качества, культуру поведения, интерес к учебе.</a:t>
            </a:r>
          </a:p>
          <a:p>
            <a:pPr indent="467995" algn="just">
              <a:lnSpc>
                <a:spcPct val="150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A9B0A0-84E1-4E0C-930B-5B4628911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8934"/>
            <a:ext cx="4371674" cy="399522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79E1468-7D5E-402B-95B3-531136F3C7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r="14730"/>
          <a:stretch/>
        </p:blipFill>
        <p:spPr>
          <a:xfrm>
            <a:off x="5124512" y="2708920"/>
            <a:ext cx="3111084" cy="38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1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2">
            <a:extLst>
              <a:ext uri="{FF2B5EF4-FFF2-40B4-BE49-F238E27FC236}">
                <a16:creationId xmlns:a16="http://schemas.microsoft.com/office/drawing/2014/main" id="{E438E4FF-305D-4601-B48F-1F340B250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-8594" y="0"/>
            <a:ext cx="92229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69BDC-E6C1-4432-A7AE-DF7A9CB26407}"/>
              </a:ext>
            </a:extLst>
          </p:cNvPr>
          <p:cNvSpPr txBox="1"/>
          <p:nvPr/>
        </p:nvSpPr>
        <p:spPr>
          <a:xfrm>
            <a:off x="215516" y="980728"/>
            <a:ext cx="8712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того, как команды прошли все свои станции, они оформляют</a:t>
            </a:r>
          </a:p>
          <a:p>
            <a:pPr algn="just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стенд из 7 Казачьих заповедей и приносит свой маршрутный лист жюри на подведение итогов.   </a:t>
            </a:r>
          </a:p>
          <a:p>
            <a:pPr algn="just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Атаманы сдают маршрутные листы организатору. Пока организаторы суммируют балы и определяют победителей, ребята могут просмотреть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видеосюжет о традициях проводов казака на службу.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Ведущий называет победителя .  Команды получают грамоты и сертификаты участников.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4F03F9-0CF0-4D46-986C-D6B4A681498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12" y="3423349"/>
            <a:ext cx="3671949" cy="312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4A4877-C81D-4BF5-8B49-DC0EDE3BC5D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3349"/>
            <a:ext cx="3578355" cy="31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03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875B1-AB9C-4B3E-91D8-13B2EFD5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8020504-EB6F-4EED-AB69-B5026ECE5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22" y="1600200"/>
            <a:ext cx="3464755" cy="4525963"/>
          </a:xfrm>
        </p:spPr>
      </p:pic>
      <p:pic>
        <p:nvPicPr>
          <p:cNvPr id="4" name="Объект 12">
            <a:extLst>
              <a:ext uri="{FF2B5EF4-FFF2-40B4-BE49-F238E27FC236}">
                <a16:creationId xmlns:a16="http://schemas.microsoft.com/office/drawing/2014/main" id="{79726B0D-2519-418D-84A1-2F81F2F7E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-39467" y="10551"/>
            <a:ext cx="922293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B9908A-21D5-4780-AF73-D4E5D184CC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r="2678" b="717"/>
          <a:stretch/>
        </p:blipFill>
        <p:spPr>
          <a:xfrm>
            <a:off x="114308" y="1681725"/>
            <a:ext cx="3735122" cy="49617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D2861C-4B8A-4FAA-A5F9-34B881C9A4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2410"/>
          <a:stretch/>
        </p:blipFill>
        <p:spPr>
          <a:xfrm>
            <a:off x="3905086" y="2907001"/>
            <a:ext cx="5222722" cy="3736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493328-2DFD-4C8D-BC0E-6F65DDD931E5}"/>
              </a:ext>
            </a:extLst>
          </p:cNvPr>
          <p:cNvSpPr txBox="1"/>
          <p:nvPr/>
        </p:nvSpPr>
        <p:spPr>
          <a:xfrm>
            <a:off x="4218406" y="1600200"/>
            <a:ext cx="4712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нтеллектуальная</a:t>
            </a:r>
          </a:p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КВЕСТ-ИГРА «ЮНЫЕ КАЗАЧАТА»</a:t>
            </a:r>
          </a:p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брошюру- методическое пособие 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81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619EB-FE23-436F-B0C7-57CF2FB4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804179A-D919-4B60-9A11-E5D06C8F7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" y="-1"/>
            <a:ext cx="9129686" cy="6851579"/>
          </a:xfrm>
        </p:spPr>
      </p:pic>
      <p:sp>
        <p:nvSpPr>
          <p:cNvPr id="4" name="Прямоугольник 3"/>
          <p:cNvSpPr/>
          <p:nvPr/>
        </p:nvSpPr>
        <p:spPr>
          <a:xfrm>
            <a:off x="2411760" y="5589240"/>
            <a:ext cx="4099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https://school76.centerstart.ru/node/385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74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3663D-5145-4917-91F0-41DC2D57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12">
            <a:extLst>
              <a:ext uri="{FF2B5EF4-FFF2-40B4-BE49-F238E27FC236}">
                <a16:creationId xmlns:a16="http://schemas.microsoft.com/office/drawing/2014/main" id="{1AD59877-919B-4E6C-96E2-8C58119CB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9"/>
          <a:stretch/>
        </p:blipFill>
        <p:spPr>
          <a:xfrm>
            <a:off x="0" y="20320"/>
            <a:ext cx="9144000" cy="68376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173927-AD11-43F2-99D7-1EFA9EBF423E}"/>
              </a:ext>
            </a:extLst>
          </p:cNvPr>
          <p:cNvSpPr txBox="1"/>
          <p:nvPr/>
        </p:nvSpPr>
        <p:spPr>
          <a:xfrm>
            <a:off x="323528" y="1098794"/>
            <a:ext cx="8229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Открытие классов казачьей направленности в школах предполагает создание благоприятной культурной среды для  воспитания подрастающего поколения. Краснодарский край – казачий край. Каждый народ обладает своей исторической памятью, традициями, в которых запечатлены его духовные ценности.</a:t>
            </a:r>
            <a:endParaRPr lang="ru-RU" sz="20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4FB96D-18A9-4C6C-AD8C-53BDFE80B2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b="30474"/>
          <a:stretch/>
        </p:blipFill>
        <p:spPr>
          <a:xfrm>
            <a:off x="124642" y="3005933"/>
            <a:ext cx="4562303" cy="32943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C4485B-FDD5-4966-99C6-5E0088860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86" y="2861917"/>
            <a:ext cx="4054540" cy="35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3663D-5145-4917-91F0-41DC2D57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12">
            <a:extLst>
              <a:ext uri="{FF2B5EF4-FFF2-40B4-BE49-F238E27FC236}">
                <a16:creationId xmlns:a16="http://schemas.microsoft.com/office/drawing/2014/main" id="{1AD59877-919B-4E6C-96E2-8C58119CB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1"/>
          <a:stretch/>
        </p:blipFill>
        <p:spPr>
          <a:xfrm>
            <a:off x="0" y="10617"/>
            <a:ext cx="9144000" cy="684738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768DC0-CD86-4BD6-9474-40A90659A468}"/>
              </a:ext>
            </a:extLst>
          </p:cNvPr>
          <p:cNvSpPr txBox="1"/>
          <p:nvPr/>
        </p:nvSpPr>
        <p:spPr>
          <a:xfrm>
            <a:off x="31807" y="1149542"/>
            <a:ext cx="8856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классе казачьей направленности помогает наиболее эффективно решать задачи нравственного и патриотического воспитания школьников.</a:t>
            </a:r>
            <a:endParaRPr lang="ru-RU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C4996-CB18-4AA9-815D-9601C4103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28" y="2204863"/>
            <a:ext cx="4987863" cy="41842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5E7F8C-88B9-49D2-931E-849AF5F685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22"/>
          <a:stretch/>
        </p:blipFill>
        <p:spPr>
          <a:xfrm>
            <a:off x="166226" y="2292542"/>
            <a:ext cx="3568477" cy="40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7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4DE32-74DB-49DF-9381-725D2AF1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BA17697-7094-4E7E-8510-E99F34E58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86" y="1600200"/>
            <a:ext cx="5049628" cy="4525963"/>
          </a:xfrm>
        </p:spPr>
      </p:pic>
      <p:pic>
        <p:nvPicPr>
          <p:cNvPr id="4" name="Объект 12">
            <a:extLst>
              <a:ext uri="{FF2B5EF4-FFF2-40B4-BE49-F238E27FC236}">
                <a16:creationId xmlns:a16="http://schemas.microsoft.com/office/drawing/2014/main" id="{FCE154AA-06CE-4290-BB15-4DB7FBEA9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 b="6197"/>
          <a:stretch/>
        </p:blipFill>
        <p:spPr>
          <a:xfrm>
            <a:off x="0" y="20321"/>
            <a:ext cx="9132807" cy="68376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4AD4E4-B71E-4479-BDC2-C73CE469F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95" y="1927603"/>
            <a:ext cx="3454669" cy="30964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D89E6B-E622-4F40-9EA7-5AA216B1F731}"/>
              </a:ext>
            </a:extLst>
          </p:cNvPr>
          <p:cNvSpPr txBox="1"/>
          <p:nvPr/>
        </p:nvSpPr>
        <p:spPr>
          <a:xfrm>
            <a:off x="11193" y="948283"/>
            <a:ext cx="88231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ребенка к истокам народной культуры, ознакомление с обрядами, традициями, бытом, важно в духовно-нравственном воспитании личности.</a:t>
            </a:r>
            <a:endParaRPr lang="ru-RU" sz="20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A62CD6-7022-424C-BE5A-FB02AEF06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0" b="14760"/>
          <a:stretch/>
        </p:blipFill>
        <p:spPr>
          <a:xfrm>
            <a:off x="4249230" y="4629300"/>
            <a:ext cx="3172924" cy="20162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E89AF4-E174-4D5A-B5F9-A1A7051426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84" r="548" b="22749"/>
          <a:stretch/>
        </p:blipFill>
        <p:spPr>
          <a:xfrm>
            <a:off x="679089" y="1927603"/>
            <a:ext cx="3327767" cy="3096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781C85-B233-4AC1-B157-445BB4A40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0" y="4770703"/>
            <a:ext cx="2416878" cy="18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0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28B0F-4AF7-427A-AC67-106D4535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id="{5C760274-EA82-4062-89EE-D55FBEF16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>
          <a:xfrm>
            <a:off x="0" y="0"/>
            <a:ext cx="915658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66B96-6500-4BF4-935D-C0229F1A5014}"/>
              </a:ext>
            </a:extLst>
          </p:cNvPr>
          <p:cNvSpPr txBox="1"/>
          <p:nvPr/>
        </p:nvSpPr>
        <p:spPr>
          <a:xfrm>
            <a:off x="791646" y="1396750"/>
            <a:ext cx="7920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нтеллектуальная</a:t>
            </a:r>
            <a:endParaRPr lang="ru-RU" sz="3200" dirty="0">
              <a:solidFill>
                <a:srgbClr val="99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КВЕСТ-ИГРА «ЮНЫЕ КАЗАЧАТА»</a:t>
            </a:r>
            <a:endParaRPr lang="ru-RU" sz="3200" dirty="0">
              <a:solidFill>
                <a:srgbClr val="99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1863204-90FD-43B4-815C-290D38DA6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2560638"/>
            <a:ext cx="4824536" cy="3279189"/>
          </a:xfrm>
        </p:spPr>
      </p:pic>
    </p:spTree>
    <p:extLst>
      <p:ext uri="{BB962C8B-B14F-4D97-AF65-F5344CB8AC3E}">
        <p14:creationId xmlns:p14="http://schemas.microsoft.com/office/powerpoint/2010/main" val="164047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7A72A-0DC1-409B-A0D2-1646DB9F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id="{CCFF5C83-69E4-40D1-9C50-B65CDA521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"/>
          <a:stretch/>
        </p:blipFill>
        <p:spPr>
          <a:xfrm>
            <a:off x="7854" y="-3199"/>
            <a:ext cx="9144000" cy="67445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931A8-4B7A-484A-B15F-9E3889452A91}"/>
              </a:ext>
            </a:extLst>
          </p:cNvPr>
          <p:cNvSpPr txBox="1"/>
          <p:nvPr/>
        </p:nvSpPr>
        <p:spPr>
          <a:xfrm>
            <a:off x="223602" y="1048419"/>
            <a:ext cx="8435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  воспитание духовно-нравственных качеств личности, пропагандирование у казачат уважительное отношения к истории, культуре и традициям казачества.  </a:t>
            </a:r>
            <a:endParaRPr lang="ru-RU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A02F07E-F0A7-4E3A-9F3F-9FABF03BB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84" y="2213372"/>
            <a:ext cx="6342584" cy="4162504"/>
          </a:xfrm>
        </p:spPr>
      </p:pic>
    </p:spTree>
    <p:extLst>
      <p:ext uri="{BB962C8B-B14F-4D97-AF65-F5344CB8AC3E}">
        <p14:creationId xmlns:p14="http://schemas.microsoft.com/office/powerpoint/2010/main" val="391594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A933F-13F2-4221-A814-1D963540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id="{BEC201CE-9468-4B3A-B066-88E93AFC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2"/>
          <a:stretch/>
        </p:blipFill>
        <p:spPr>
          <a:xfrm>
            <a:off x="0" y="-15668"/>
            <a:ext cx="9144000" cy="6873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428721-7E2D-4B51-A808-41002C640D50}"/>
              </a:ext>
            </a:extLst>
          </p:cNvPr>
          <p:cNvSpPr txBox="1"/>
          <p:nvPr/>
        </p:nvSpPr>
        <p:spPr>
          <a:xfrm>
            <a:off x="12587" y="1032734"/>
            <a:ext cx="91314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	осмысливать и решать задачи, возникающие при определённых обстоятельствах; развивать самостоятельность и инициативу; объединять детей, создавать позитивное отношение и радость в соревновательной игре; воспитывать дружеские отношения, коллективизм, доброжелательность; расширять кругозор в области казачьих традиций, истории и культуры,       воспитывать любовь к родному краю, бережному отношению к его прошлому.</a:t>
            </a:r>
            <a:endParaRPr lang="ru-RU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7E117C-09CB-4F41-A12B-0AA400E31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38580"/>
            <a:ext cx="5256584" cy="35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4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79F2E-81BD-49BB-8F78-576AADBF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id="{32BC7E30-56A6-4041-853B-0E999C0DA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>
          <a:xfrm>
            <a:off x="-108520" y="0"/>
            <a:ext cx="9252520" cy="6814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F48E9-483F-4E83-BB5C-9949C713AF9A}"/>
              </a:ext>
            </a:extLst>
          </p:cNvPr>
          <p:cNvSpPr txBox="1"/>
          <p:nvPr/>
        </p:nvSpPr>
        <p:spPr>
          <a:xfrm>
            <a:off x="463631" y="1031901"/>
            <a:ext cx="78123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Квест- игра проводится среди учащихся 3- 4 классов МБОУ СОШ №76, команды состоят из 6 человек. Квест – игра проводится в 1 тур: очный . Очный тур  квест-игры проводится на 7 этапах : каждая команда получает пакет с определенным маршрутом и выполняет задания в соответствии своему маршруту. В результате выполнения заданий на каждом этапе команда получает ПРОДУКТ (карточки с Казачьими заповедями). </a:t>
            </a:r>
            <a:endParaRPr lang="ru-RU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1CF44F-A44D-4E05-89C2-8C5014394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76" y="3586446"/>
            <a:ext cx="6720922" cy="32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13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760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Станислав Толмачев</cp:lastModifiedBy>
  <cp:revision>182</cp:revision>
  <dcterms:created xsi:type="dcterms:W3CDTF">2015-10-01T19:04:42Z</dcterms:created>
  <dcterms:modified xsi:type="dcterms:W3CDTF">2021-03-24T08:00:01Z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2725433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