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8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T Norms Std Condensed" panose="020B0604020202020204" charset="0"/>
      <p:regular r:id="rId19"/>
    </p:embeddedFont>
    <p:embeddedFont>
      <p:font typeface="Open Sans Bold" panose="020B0604020202020204" charset="0"/>
      <p:bold r:id="rId20"/>
    </p:embeddedFont>
    <p:embeddedFont>
      <p:font typeface="TT Norms Std Condensed Bold" panose="020B060402020202020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4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76.centerstart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</p:sp>
      </p:grpSp>
      <p:sp>
        <p:nvSpPr>
          <p:cNvPr id="5" name="Freeform 5"/>
          <p:cNvSpPr/>
          <p:nvPr/>
        </p:nvSpPr>
        <p:spPr>
          <a:xfrm>
            <a:off x="16618322" y="947545"/>
            <a:ext cx="971569" cy="242009"/>
          </a:xfrm>
          <a:custGeom>
            <a:avLst/>
            <a:gdLst/>
            <a:ahLst/>
            <a:cxnLst/>
            <a:rect l="l" t="t" r="r" b="b"/>
            <a:pathLst>
              <a:path w="971569" h="242009">
                <a:moveTo>
                  <a:pt x="0" y="0"/>
                </a:moveTo>
                <a:lnTo>
                  <a:pt x="971569" y="0"/>
                </a:lnTo>
                <a:lnTo>
                  <a:pt x="971569" y="242009"/>
                </a:lnTo>
                <a:lnTo>
                  <a:pt x="0" y="2420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76723" y="234106"/>
            <a:ext cx="2286000" cy="225361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701903" y="1408779"/>
            <a:ext cx="10653229" cy="11604829"/>
            <a:chOff x="0" y="0"/>
            <a:chExt cx="4197095" cy="4572000"/>
          </a:xfrm>
        </p:grpSpPr>
        <p:sp>
          <p:nvSpPr>
            <p:cNvPr id="9" name="Freeform 9"/>
            <p:cNvSpPr/>
            <p:nvPr/>
          </p:nvSpPr>
          <p:spPr>
            <a:xfrm>
              <a:off x="-24295" y="-86437"/>
              <a:ext cx="4273710" cy="4662895"/>
            </a:xfrm>
            <a:custGeom>
              <a:avLst/>
              <a:gdLst/>
              <a:ahLst/>
              <a:cxnLst/>
              <a:rect l="l" t="t" r="r" b="b"/>
              <a:pathLst>
                <a:path w="4273710" h="4662895">
                  <a:moveTo>
                    <a:pt x="67221" y="2844944"/>
                  </a:moveTo>
                  <a:cubicBezTo>
                    <a:pt x="22448" y="2400963"/>
                    <a:pt x="0" y="1929090"/>
                    <a:pt x="71114" y="1551846"/>
                  </a:cubicBezTo>
                  <a:cubicBezTo>
                    <a:pt x="150461" y="1130919"/>
                    <a:pt x="329910" y="716290"/>
                    <a:pt x="646904" y="428214"/>
                  </a:cubicBezTo>
                  <a:cubicBezTo>
                    <a:pt x="963898" y="140139"/>
                    <a:pt x="1432970" y="0"/>
                    <a:pt x="1836723" y="143018"/>
                  </a:cubicBezTo>
                  <a:cubicBezTo>
                    <a:pt x="2054627" y="220205"/>
                    <a:pt x="2260078" y="469731"/>
                    <a:pt x="2475923" y="552498"/>
                  </a:cubicBezTo>
                  <a:cubicBezTo>
                    <a:pt x="2799369" y="676525"/>
                    <a:pt x="3138090" y="460911"/>
                    <a:pt x="3464321" y="577415"/>
                  </a:cubicBezTo>
                  <a:cubicBezTo>
                    <a:pt x="3828455" y="707454"/>
                    <a:pt x="4121772" y="1116796"/>
                    <a:pt x="4197742" y="1495920"/>
                  </a:cubicBezTo>
                  <a:cubicBezTo>
                    <a:pt x="4273710" y="1875046"/>
                    <a:pt x="4148921" y="2219182"/>
                    <a:pt x="3863003" y="2479483"/>
                  </a:cubicBezTo>
                  <a:cubicBezTo>
                    <a:pt x="3502939" y="2807285"/>
                    <a:pt x="3004478" y="3058937"/>
                    <a:pt x="2650346" y="3393139"/>
                  </a:cubicBezTo>
                  <a:cubicBezTo>
                    <a:pt x="2348033" y="3678439"/>
                    <a:pt x="2162226" y="4015086"/>
                    <a:pt x="1817752" y="4247739"/>
                  </a:cubicBezTo>
                  <a:cubicBezTo>
                    <a:pt x="1452137" y="4494671"/>
                    <a:pt x="970647" y="4405437"/>
                    <a:pt x="634767" y="4150309"/>
                  </a:cubicBezTo>
                  <a:cubicBezTo>
                    <a:pt x="226878" y="3840483"/>
                    <a:pt x="116018" y="3328845"/>
                    <a:pt x="67221" y="2844944"/>
                  </a:cubicBezTo>
                  <a:close/>
                  <a:moveTo>
                    <a:pt x="3463856" y="4459325"/>
                  </a:moveTo>
                  <a:cubicBezTo>
                    <a:pt x="3632307" y="4347385"/>
                    <a:pt x="3856375" y="4353815"/>
                    <a:pt x="4012548" y="4229041"/>
                  </a:cubicBezTo>
                  <a:cubicBezTo>
                    <a:pt x="4155118" y="4115132"/>
                    <a:pt x="4234164" y="3923682"/>
                    <a:pt x="4195875" y="3744836"/>
                  </a:cubicBezTo>
                  <a:cubicBezTo>
                    <a:pt x="4133197" y="3452074"/>
                    <a:pt x="3808939" y="3299542"/>
                    <a:pt x="3537030" y="3398102"/>
                  </a:cubicBezTo>
                  <a:cubicBezTo>
                    <a:pt x="3157304" y="3535742"/>
                    <a:pt x="2773814" y="3927012"/>
                    <a:pt x="2668989" y="4319438"/>
                  </a:cubicBezTo>
                  <a:cubicBezTo>
                    <a:pt x="2617580" y="4511898"/>
                    <a:pt x="2769885" y="4621190"/>
                    <a:pt x="2939077" y="4651454"/>
                  </a:cubicBezTo>
                  <a:cubicBezTo>
                    <a:pt x="3003034" y="4662895"/>
                    <a:pt x="3061599" y="4659572"/>
                    <a:pt x="3116782" y="4646329"/>
                  </a:cubicBezTo>
                  <a:cubicBezTo>
                    <a:pt x="3242079" y="4616257"/>
                    <a:pt x="3349933" y="4535031"/>
                    <a:pt x="3463856" y="4459325"/>
                  </a:cubicBezTo>
                  <a:close/>
                </a:path>
              </a:pathLst>
            </a:custGeom>
            <a:blipFill>
              <a:blip r:embed="rId5"/>
              <a:stretch>
                <a:fillRect l="-44754" r="-1867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10"/>
              <a:ext cx="4197095" cy="4571979"/>
            </a:xfrm>
            <a:custGeom>
              <a:avLst/>
              <a:gdLst/>
              <a:ahLst/>
              <a:cxnLst/>
              <a:rect l="l" t="t" r="r" b="b"/>
              <a:pathLst>
                <a:path w="4197095" h="4571979">
                  <a:moveTo>
                    <a:pt x="4197095" y="4571980"/>
                  </a:moveTo>
                  <a:lnTo>
                    <a:pt x="0" y="4571980"/>
                  </a:lnTo>
                  <a:lnTo>
                    <a:pt x="0" y="0"/>
                  </a:lnTo>
                  <a:lnTo>
                    <a:pt x="4197095" y="0"/>
                  </a:lnTo>
                  <a:lnTo>
                    <a:pt x="4197095" y="4571980"/>
                  </a:lnTo>
                  <a:close/>
                </a:path>
              </a:pathLst>
            </a:custGeom>
            <a:blipFill>
              <a:blip r:embed="rId6"/>
              <a:stretch>
                <a:fillRect l="-40" r="-40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910110" y="2492094"/>
            <a:ext cx="7822627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4500" dirty="0" smtClean="0">
                <a:latin typeface="Intro" panose="02000000000000000000"/>
              </a:rPr>
              <a:t>«</a:t>
            </a:r>
            <a:r>
              <a:rPr lang="ru-RU" sz="4500" dirty="0" smtClean="0">
                <a:latin typeface="Intro" panose="02000000000000000000"/>
              </a:rPr>
              <a:t>Сетевое </a:t>
            </a:r>
            <a:r>
              <a:rPr lang="ru-RU" sz="4500" dirty="0" err="1" smtClean="0">
                <a:latin typeface="Intro" panose="02000000000000000000"/>
              </a:rPr>
              <a:t>взаимодейтвие</a:t>
            </a:r>
            <a:endParaRPr lang="en-US" sz="4500" dirty="0">
              <a:latin typeface="Intro" panose="02000000000000000000"/>
            </a:endParaRPr>
          </a:p>
          <a:p>
            <a:pPr algn="ctr">
              <a:lnSpc>
                <a:spcPts val="3850"/>
              </a:lnSpc>
            </a:pPr>
            <a:r>
              <a:rPr lang="en-US" sz="4500" dirty="0" err="1">
                <a:latin typeface="Intro" panose="02000000000000000000"/>
              </a:rPr>
              <a:t>образовательных</a:t>
            </a:r>
            <a:r>
              <a:rPr lang="en-US" sz="4500" dirty="0">
                <a:latin typeface="Intro" panose="02000000000000000000"/>
              </a:rPr>
              <a:t> </a:t>
            </a:r>
            <a:r>
              <a:rPr lang="en-US" sz="4500" dirty="0" err="1">
                <a:latin typeface="Intro" panose="02000000000000000000"/>
              </a:rPr>
              <a:t>организаций</a:t>
            </a:r>
            <a:r>
              <a:rPr lang="en-US" sz="4500" dirty="0">
                <a:latin typeface="Intro" panose="02000000000000000000"/>
              </a:rPr>
              <a:t> </a:t>
            </a:r>
            <a:r>
              <a:rPr lang="ru-RU" sz="4500" dirty="0" smtClean="0">
                <a:latin typeface="Intro" panose="02000000000000000000"/>
              </a:rPr>
              <a:t>города Краснодара, Краснодарского края и Российской Федерации по проблеме героико-патриотического воспитания школьников</a:t>
            </a:r>
            <a:r>
              <a:rPr lang="en-US" sz="4500" dirty="0" smtClean="0">
                <a:latin typeface="Intro" panose="02000000000000000000"/>
              </a:rPr>
              <a:t>»</a:t>
            </a:r>
            <a:endParaRPr lang="en-US" sz="4500" dirty="0">
              <a:latin typeface="Intro" panose="020000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4390" y="4043760"/>
            <a:ext cx="955625" cy="42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46515" y="8919425"/>
            <a:ext cx="5688147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 err="1">
                <a:latin typeface="TT Norms Std Condensed" panose="02000506030000020003"/>
              </a:rPr>
              <a:t>Майорова</a:t>
            </a:r>
            <a:r>
              <a:rPr lang="en-US" sz="3500" dirty="0">
                <a:latin typeface="TT Norms Std Condensed" panose="02000506030000020003"/>
              </a:rPr>
              <a:t> Н.Е. – </a:t>
            </a:r>
            <a:r>
              <a:rPr lang="en-US" sz="3500" dirty="0" err="1">
                <a:latin typeface="TT Norms Std Condensed" panose="02000506030000020003"/>
              </a:rPr>
              <a:t>заместитель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 smtClean="0">
                <a:latin typeface="TT Norms Std Condensed" panose="02000506030000020003"/>
              </a:rPr>
              <a:t>директора</a:t>
            </a:r>
            <a:r>
              <a:rPr lang="en-US" sz="3500" dirty="0" smtClean="0">
                <a:latin typeface="TT Norms Std Condensed" panose="02000506030000020003"/>
              </a:rPr>
              <a:t> </a:t>
            </a:r>
            <a:r>
              <a:rPr lang="en-US" sz="3500" dirty="0">
                <a:latin typeface="TT Norms Std Condensed" panose="02000506030000020003"/>
              </a:rPr>
              <a:t>МАОУ СОШ №76</a:t>
            </a:r>
          </a:p>
          <a:p>
            <a:pPr algn="ctr">
              <a:lnSpc>
                <a:spcPts val="3500"/>
              </a:lnSpc>
            </a:pPr>
            <a:endParaRPr lang="en-US" sz="3500" dirty="0">
              <a:latin typeface="TT Norms Std Condensed" panose="020005060300000200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39961" y="312222"/>
            <a:ext cx="1447836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300" dirty="0">
                <a:latin typeface="TT Norms Std Condensed" panose="02000506030000020003"/>
              </a:rPr>
              <a:t>МУНИЦИПАЛЬНОЕ АВТОНОМНОЕ  ОБЩЕОБРАЗОВАТЕЛЬНОЕ УЧРЕЖДЕНИЕ МУНИЦИПАЛЬНОГО ОБРАЗОВАНИЯ ГОРОД КРАСНОДАР СРЕДНЯЯ ОБЩЕОБРАЗОВАТЕЛЬНАЯ ШКОЛА № 76 ИМЕНИ  </a:t>
            </a:r>
          </a:p>
          <a:p>
            <a:pPr algn="ctr">
              <a:lnSpc>
                <a:spcPts val="2800"/>
              </a:lnSpc>
            </a:pPr>
            <a:r>
              <a:rPr lang="en-US" sz="2000" spc="300" dirty="0" smtClean="0">
                <a:latin typeface="TT Norms Std Condensed" panose="02000506030000020003"/>
              </a:rPr>
              <a:t>4-</a:t>
            </a:r>
            <a:r>
              <a:rPr lang="ru-RU" sz="2000" spc="300" dirty="0" smtClean="0">
                <a:latin typeface="TT Norms Std Condensed" panose="02000506030000020003"/>
              </a:rPr>
              <a:t>ГО</a:t>
            </a:r>
            <a:r>
              <a:rPr lang="en-US" sz="2000" spc="300" dirty="0" smtClean="0">
                <a:latin typeface="TT Norms Std Condensed" panose="02000506030000020003"/>
              </a:rPr>
              <a:t> Г</a:t>
            </a:r>
            <a:r>
              <a:rPr lang="ru-RU" sz="2000" spc="300" dirty="0" smtClean="0">
                <a:latin typeface="TT Norms Std Condensed" panose="02000506030000020003"/>
              </a:rPr>
              <a:t>ВАРДЕЙСКОГО КУБАНСКОГО</a:t>
            </a:r>
            <a:r>
              <a:rPr lang="en-US" sz="2000" spc="300" dirty="0" smtClean="0">
                <a:latin typeface="TT Norms Std Condensed" panose="02000506030000020003"/>
              </a:rPr>
              <a:t> К</a:t>
            </a:r>
            <a:r>
              <a:rPr lang="ru-RU" sz="2000" spc="300" dirty="0" smtClean="0">
                <a:latin typeface="TT Norms Std Condensed" panose="02000506030000020003"/>
              </a:rPr>
              <a:t>АЗАЧЬЕГО КАВАЛЕРИЙСКОГО КОРПУСА</a:t>
            </a:r>
            <a:endParaRPr lang="en-US" sz="2000" spc="300" dirty="0">
              <a:latin typeface="TT Norms Std Condensed" panose="0200050603000002000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45863" y="7067623"/>
            <a:ext cx="7822627" cy="129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500" dirty="0">
                <a:latin typeface="TT Norms Std Condensed" panose="02000506030000020003"/>
              </a:rPr>
              <a:t>XIV КРАСНОДАРСКИЙ ФЕСТИВАЛЬ ПЕДАГОГИЧЕСКИХ ИНИЦИАТИВ «НОВЫЕ </a:t>
            </a:r>
            <a:r>
              <a:rPr lang="en-US" sz="3500" dirty="0" smtClean="0">
                <a:latin typeface="TT Norms Std Condensed" panose="02000506030000020003"/>
              </a:rPr>
              <a:t>ИДЕИ</a:t>
            </a:r>
            <a:r>
              <a:rPr lang="ru-RU" sz="3500" dirty="0" smtClean="0">
                <a:latin typeface="TT Norms Std Condensed" panose="02000506030000020003"/>
              </a:rPr>
              <a:t> </a:t>
            </a:r>
            <a:r>
              <a:rPr lang="en-US" sz="3500" dirty="0" smtClean="0">
                <a:latin typeface="TT Norms Std Condensed" panose="02000506030000020003"/>
              </a:rPr>
              <a:t>- </a:t>
            </a:r>
            <a:r>
              <a:rPr lang="en-US" sz="3500" dirty="0">
                <a:latin typeface="TT Norms Std Condensed" panose="02000506030000020003"/>
              </a:rPr>
              <a:t>НОВОЙ ШКОЛЕ»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7223" y="1718835"/>
            <a:ext cx="1905000" cy="687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tx1"/>
                </a:solidFill>
                <a:latin typeface="Intro" panose="02000000000000000000"/>
              </a:rPr>
              <a:t>МСИП</a:t>
            </a:r>
            <a:endParaRPr lang="ru-RU" sz="3500" dirty="0">
              <a:solidFill>
                <a:schemeClr val="tx1"/>
              </a:solidFill>
              <a:latin typeface="Intro" panose="0200000000000000000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6723" y="229734"/>
            <a:ext cx="2286000" cy="22579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  <a:solidFill>
            <a:schemeClr val="tx1"/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grpFill/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</p:sp>
      </p:grpSp>
      <p:sp>
        <p:nvSpPr>
          <p:cNvPr id="5" name="Freeform 5"/>
          <p:cNvSpPr/>
          <p:nvPr/>
        </p:nvSpPr>
        <p:spPr>
          <a:xfrm>
            <a:off x="16825656" y="1055450"/>
            <a:ext cx="433644" cy="108017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7"/>
                </a:lnTo>
                <a:lnTo>
                  <a:pt x="0" y="108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01141" y="883451"/>
            <a:ext cx="452015" cy="452015"/>
            <a:chOff x="0" y="0"/>
            <a:chExt cx="6350000" cy="6350000"/>
          </a:xfrm>
          <a:solidFill>
            <a:schemeClr val="tx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14891"/>
              </p:ext>
            </p:extLst>
          </p:nvPr>
        </p:nvGraphicFramePr>
        <p:xfrm>
          <a:off x="1769737" y="3031881"/>
          <a:ext cx="15089355" cy="7353926"/>
        </p:xfrm>
        <a:graphic>
          <a:graphicData uri="http://schemas.openxmlformats.org/drawingml/2006/table">
            <a:tbl>
              <a:tblPr/>
              <a:tblGrid>
                <a:gridCol w="370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7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806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Департамент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образования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администрации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муниципального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образования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город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Краснодар</a:t>
                      </a:r>
                      <a:endParaRPr lang="en-US" sz="27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Краснодарский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научно-методический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центр</a:t>
                      </a:r>
                      <a:endParaRPr lang="en-US" sz="27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Первый казачий университет</a:t>
                      </a:r>
                      <a:endParaRPr lang="en-US" sz="27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им. К.Г.Разумовского г.Москва</a:t>
                      </a:r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Филиал МГУТУ</a:t>
                      </a:r>
                      <a:endParaRPr lang="en-US" sz="27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имени 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К.Г. Разумовского</a:t>
                      </a:r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г.Темрюк </a:t>
                      </a:r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326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Совет ветеранов </a:t>
                      </a:r>
                      <a:endParaRPr lang="en-US" sz="27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города Краснодара</a:t>
                      </a:r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Совет ветеранов станицы Елизаветинской</a:t>
                      </a:r>
                      <a:endParaRPr lang="en-US" sz="270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Администрация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сельского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поселения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станица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Елизаветинская</a:t>
                      </a:r>
                      <a:endParaRPr lang="en-US" sz="27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Администрация сельского поселения хутор Маевский</a:t>
                      </a:r>
                      <a:endParaRPr lang="en-US" sz="270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06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Кубанское казачье общество и станичное казачье общество «Елизаветин Курень» атаман Г.П. Корниенко</a:t>
                      </a:r>
                      <a:endParaRPr lang="en-US" sz="270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Краснодарское президентское кадетское училище Министерства образования РФ (Краснодарский ПКУ)</a:t>
                      </a:r>
                      <a:endParaRPr lang="en-US" sz="270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 Свято-Покровский Храм станицы Елизаветинской</a:t>
                      </a:r>
                      <a:endParaRPr lang="en-US" sz="270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Краснодарское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высшее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военное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училище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имени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генерала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армии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С. М.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Штеменко</a:t>
                      </a:r>
                      <a:endParaRPr lang="en-US" sz="27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597401" y="4043760"/>
            <a:ext cx="955625" cy="42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9737" y="704668"/>
            <a:ext cx="12720194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 smtClean="0">
                <a:latin typeface="Intro" panose="02000000000000000000"/>
              </a:rPr>
              <a:t>В</a:t>
            </a:r>
            <a:r>
              <a:rPr lang="ru-RU" sz="6000" dirty="0" err="1" smtClean="0">
                <a:latin typeface="Intro" panose="02000000000000000000"/>
              </a:rPr>
              <a:t>заимодействие</a:t>
            </a:r>
            <a:r>
              <a:rPr lang="en-US" sz="6000" dirty="0" smtClean="0">
                <a:latin typeface="Intro" panose="02000000000000000000"/>
              </a:rPr>
              <a:t> </a:t>
            </a:r>
            <a:r>
              <a:rPr lang="ru-RU" sz="6000" dirty="0" smtClean="0">
                <a:latin typeface="Intro" panose="02000000000000000000"/>
              </a:rPr>
              <a:t>МСИП </a:t>
            </a:r>
            <a:r>
              <a:rPr lang="en-US" sz="6000" dirty="0" smtClean="0">
                <a:latin typeface="Intro" panose="02000000000000000000"/>
              </a:rPr>
              <a:t>МАОУ </a:t>
            </a:r>
            <a:r>
              <a:rPr lang="en-US" sz="6000" dirty="0">
                <a:latin typeface="Intro" panose="02000000000000000000"/>
              </a:rPr>
              <a:t>СОШ 76 с </a:t>
            </a:r>
            <a:r>
              <a:rPr lang="en-US" sz="6000" dirty="0" err="1">
                <a:latin typeface="Intro" panose="02000000000000000000"/>
              </a:rPr>
              <a:t>организациями</a:t>
            </a:r>
            <a:endParaRPr lang="en-US" sz="6000" dirty="0">
              <a:latin typeface="Intro" panose="0200000000000000000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25" y="1750743"/>
            <a:ext cx="7778664" cy="8536257"/>
          </a:xfrm>
          <a:custGeom>
            <a:avLst/>
            <a:gdLst/>
            <a:ahLst/>
            <a:cxnLst/>
            <a:rect l="l" t="t" r="r" b="b"/>
            <a:pathLst>
              <a:path w="7778664" h="8536257">
                <a:moveTo>
                  <a:pt x="0" y="0"/>
                </a:moveTo>
                <a:lnTo>
                  <a:pt x="7778664" y="0"/>
                </a:lnTo>
                <a:lnTo>
                  <a:pt x="7778664" y="8536257"/>
                </a:lnTo>
                <a:lnTo>
                  <a:pt x="0" y="853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44504" y="2405149"/>
            <a:ext cx="16234577" cy="9685665"/>
            <a:chOff x="0" y="0"/>
            <a:chExt cx="15614957" cy="93159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5614957" cy="9315996"/>
            </a:xfrm>
            <a:custGeom>
              <a:avLst/>
              <a:gdLst/>
              <a:ahLst/>
              <a:cxnLst/>
              <a:rect l="l" t="t" r="r" b="b"/>
              <a:pathLst>
                <a:path w="15614957" h="9315996">
                  <a:moveTo>
                    <a:pt x="153101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011196"/>
                  </a:lnTo>
                  <a:cubicBezTo>
                    <a:pt x="0" y="9180106"/>
                    <a:pt x="135890" y="9315996"/>
                    <a:pt x="304800" y="9315996"/>
                  </a:cubicBezTo>
                  <a:lnTo>
                    <a:pt x="15310157" y="9315996"/>
                  </a:lnTo>
                  <a:cubicBezTo>
                    <a:pt x="15479068" y="9315996"/>
                    <a:pt x="15614957" y="9180106"/>
                    <a:pt x="15614957" y="9011196"/>
                  </a:cubicBezTo>
                  <a:lnTo>
                    <a:pt x="15614957" y="304800"/>
                  </a:lnTo>
                  <a:cubicBezTo>
                    <a:pt x="15614957" y="135890"/>
                    <a:pt x="15479068" y="0"/>
                    <a:pt x="15310157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4722551" y="2777625"/>
            <a:ext cx="12981971" cy="752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>
              <a:lnSpc>
                <a:spcPts val="4900"/>
              </a:lnSpc>
              <a:buFont typeface="Arial" panose="020B0604020202020204"/>
              <a:buChar char="•"/>
            </a:pPr>
            <a:r>
              <a:rPr lang="en-US" sz="3700" dirty="0" err="1">
                <a:latin typeface="TT Norms Std Condensed" panose="02000506030000020003"/>
              </a:rPr>
              <a:t>расширение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сетевого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сообщества</a:t>
            </a:r>
            <a:r>
              <a:rPr lang="en-US" sz="3700" dirty="0">
                <a:latin typeface="TT Norms Std Condensed" panose="02000506030000020003"/>
              </a:rPr>
              <a:t> ОО </a:t>
            </a:r>
            <a:r>
              <a:rPr lang="en-US" sz="3700" dirty="0" err="1">
                <a:latin typeface="TT Norms Std Condensed" panose="02000506030000020003"/>
              </a:rPr>
              <a:t>на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территории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Российской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Федерации</a:t>
            </a:r>
            <a:r>
              <a:rPr lang="en-US" sz="3700" dirty="0">
                <a:latin typeface="TT Norms Std Condensed" panose="02000506030000020003"/>
              </a:rPr>
              <a:t>;</a:t>
            </a:r>
          </a:p>
          <a:p>
            <a:pPr marL="755650" lvl="1" indent="-377825">
              <a:lnSpc>
                <a:spcPts val="4900"/>
              </a:lnSpc>
              <a:buFont typeface="Arial" panose="020B0604020202020204"/>
              <a:buChar char="•"/>
            </a:pPr>
            <a:r>
              <a:rPr lang="en-US" sz="3700" dirty="0" err="1">
                <a:latin typeface="TT Norms Std Condensed" panose="02000506030000020003"/>
              </a:rPr>
              <a:t>банк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данных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педагогов-наставников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по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проблеме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героико-патриотического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воспитания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подрастающего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поколения</a:t>
            </a:r>
            <a:r>
              <a:rPr lang="en-US" sz="3700" dirty="0">
                <a:latin typeface="TT Norms Std Condensed" panose="02000506030000020003"/>
              </a:rPr>
              <a:t>;</a:t>
            </a:r>
          </a:p>
          <a:p>
            <a:pPr marL="755650" lvl="1" indent="-377825">
              <a:lnSpc>
                <a:spcPts val="4900"/>
              </a:lnSpc>
              <a:buFont typeface="Arial" panose="020B0604020202020204"/>
              <a:buChar char="•"/>
            </a:pPr>
            <a:r>
              <a:rPr lang="en-US" sz="3700" dirty="0" err="1">
                <a:latin typeface="TT Norms Std Condensed" panose="02000506030000020003"/>
              </a:rPr>
              <a:t>диагностика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по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выявлению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сформированности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гражданской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позиции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педагогов</a:t>
            </a:r>
            <a:r>
              <a:rPr lang="en-US" sz="3700" dirty="0">
                <a:latin typeface="TT Norms Std Condensed" panose="02000506030000020003"/>
              </a:rPr>
              <a:t>, </a:t>
            </a:r>
            <a:r>
              <a:rPr lang="en-US" sz="3700" dirty="0" err="1">
                <a:latin typeface="TT Norms Std Condensed" panose="02000506030000020003"/>
              </a:rPr>
              <a:t>школьников</a:t>
            </a:r>
            <a:r>
              <a:rPr lang="en-US" sz="3700" dirty="0">
                <a:latin typeface="TT Norms Std Condensed" panose="02000506030000020003"/>
              </a:rPr>
              <a:t> и </a:t>
            </a:r>
            <a:r>
              <a:rPr lang="en-US" sz="3700" dirty="0" err="1">
                <a:latin typeface="TT Norms Std Condensed" panose="02000506030000020003"/>
              </a:rPr>
              <a:t>их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родителей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по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вопросу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патриотического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воспитания</a:t>
            </a:r>
            <a:r>
              <a:rPr lang="en-US" sz="3700" dirty="0">
                <a:latin typeface="TT Norms Std Condensed" panose="02000506030000020003"/>
              </a:rPr>
              <a:t>;</a:t>
            </a:r>
          </a:p>
          <a:p>
            <a:pPr marL="755650" lvl="1" indent="-377825">
              <a:lnSpc>
                <a:spcPts val="4900"/>
              </a:lnSpc>
              <a:buFont typeface="Arial" panose="020B0604020202020204"/>
              <a:buChar char="•"/>
            </a:pPr>
            <a:r>
              <a:rPr lang="en-US" sz="3700" dirty="0" err="1">
                <a:latin typeface="TT Norms Std Condensed" panose="02000506030000020003"/>
              </a:rPr>
              <a:t>виртуальный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музей</a:t>
            </a:r>
            <a:r>
              <a:rPr lang="en-US" sz="3700" dirty="0">
                <a:latin typeface="TT Norms Std Condensed" panose="02000506030000020003"/>
              </a:rPr>
              <a:t>, </a:t>
            </a:r>
            <a:r>
              <a:rPr lang="en-US" sz="3700" dirty="0" err="1">
                <a:latin typeface="TT Norms Std Condensed" panose="02000506030000020003"/>
              </a:rPr>
              <a:t>включающий</a:t>
            </a:r>
            <a:r>
              <a:rPr lang="en-US" sz="3700" dirty="0">
                <a:latin typeface="TT Norms Std Condensed" panose="02000506030000020003"/>
              </a:rPr>
              <a:t> в </a:t>
            </a:r>
            <a:r>
              <a:rPr lang="en-US" sz="3700" dirty="0" err="1">
                <a:latin typeface="TT Norms Std Condensed" panose="02000506030000020003"/>
              </a:rPr>
              <a:t>себя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цикл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экскурсий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по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героико-патриотическому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воспитанию</a:t>
            </a:r>
            <a:r>
              <a:rPr lang="en-US" sz="3700" dirty="0">
                <a:latin typeface="TT Norms Std Condensed" panose="02000506030000020003"/>
              </a:rPr>
              <a:t>;</a:t>
            </a:r>
          </a:p>
          <a:p>
            <a:pPr marL="755650" lvl="1" indent="-377825">
              <a:lnSpc>
                <a:spcPts val="4900"/>
              </a:lnSpc>
              <a:buFont typeface="Arial" panose="020B0604020202020204"/>
              <a:buChar char="•"/>
            </a:pP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методические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пособия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по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патриотическому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воспитанию</a:t>
            </a:r>
            <a:r>
              <a:rPr lang="en-US" sz="3700" dirty="0">
                <a:latin typeface="TT Norms Std Condensed" panose="02000506030000020003"/>
              </a:rPr>
              <a:t> </a:t>
            </a:r>
            <a:r>
              <a:rPr lang="en-US" sz="3700" dirty="0" err="1">
                <a:latin typeface="TT Norms Std Condensed" panose="02000506030000020003"/>
              </a:rPr>
              <a:t>молодежи</a:t>
            </a:r>
            <a:r>
              <a:rPr lang="en-US" sz="3700" dirty="0" smtClean="0">
                <a:latin typeface="TT Norms Std Condensed" panose="02000506030000020003"/>
              </a:rPr>
              <a:t>.</a:t>
            </a:r>
            <a:endParaRPr lang="en-US" sz="3700" dirty="0">
              <a:latin typeface="TT Norms Std Condensed" panose="02000506030000020003"/>
            </a:endParaRPr>
          </a:p>
          <a:p>
            <a:pPr>
              <a:lnSpc>
                <a:spcPts val="4900"/>
              </a:lnSpc>
            </a:pPr>
            <a:endParaRPr lang="en-US" sz="3700" dirty="0">
              <a:latin typeface="TT Norms Std Condensed" panose="02000506030000020003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25656" y="9564957"/>
            <a:ext cx="433644" cy="108017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6"/>
                </a:lnTo>
                <a:lnTo>
                  <a:pt x="0" y="10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38600" y="666750"/>
            <a:ext cx="10135870" cy="907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10000" dirty="0" err="1">
                <a:latin typeface="Intro" panose="02000000000000000000"/>
              </a:rPr>
              <a:t>Продукт</a:t>
            </a:r>
            <a:r>
              <a:rPr lang="en-US" sz="10000" dirty="0">
                <a:latin typeface="Intro" panose="02000000000000000000"/>
              </a:rPr>
              <a:t> </a:t>
            </a:r>
            <a:r>
              <a:rPr lang="en-US" sz="10000" dirty="0" err="1">
                <a:latin typeface="Intro" panose="02000000000000000000"/>
              </a:rPr>
              <a:t>проекта</a:t>
            </a:r>
            <a:r>
              <a:rPr lang="en-US" sz="10000" dirty="0">
                <a:latin typeface="Intro" panose="02000000000000000000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tx1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64593" y="-1098477"/>
            <a:ext cx="9526343" cy="12943402"/>
            <a:chOff x="0" y="0"/>
            <a:chExt cx="3364992" cy="4572000"/>
          </a:xfrm>
        </p:grpSpPr>
        <p:sp>
          <p:nvSpPr>
            <p:cNvPr id="6" name="Freeform 6"/>
            <p:cNvSpPr/>
            <p:nvPr/>
          </p:nvSpPr>
          <p:spPr>
            <a:xfrm>
              <a:off x="-14430" y="-18654"/>
              <a:ext cx="3539861" cy="4602770"/>
            </a:xfrm>
            <a:custGeom>
              <a:avLst/>
              <a:gdLst/>
              <a:ahLst/>
              <a:cxnLst/>
              <a:rect l="l" t="t" r="r" b="b"/>
              <a:pathLst>
                <a:path w="3539861" h="4602770">
                  <a:moveTo>
                    <a:pt x="3154043" y="370565"/>
                  </a:moveTo>
                  <a:cubicBezTo>
                    <a:pt x="3149740" y="364861"/>
                    <a:pt x="3145370" y="359189"/>
                    <a:pt x="3140931" y="353551"/>
                  </a:cubicBezTo>
                  <a:cubicBezTo>
                    <a:pt x="3082392" y="279158"/>
                    <a:pt x="3014204" y="214094"/>
                    <a:pt x="2936275" y="160224"/>
                  </a:cubicBezTo>
                  <a:cubicBezTo>
                    <a:pt x="2823060" y="81962"/>
                    <a:pt x="2687194" y="34683"/>
                    <a:pt x="2550433" y="22062"/>
                  </a:cubicBezTo>
                  <a:cubicBezTo>
                    <a:pt x="2311401" y="0"/>
                    <a:pt x="2064469" y="85852"/>
                    <a:pt x="1890673" y="251441"/>
                  </a:cubicBezTo>
                  <a:cubicBezTo>
                    <a:pt x="1723562" y="410662"/>
                    <a:pt x="1622575" y="637131"/>
                    <a:pt x="1430598" y="765279"/>
                  </a:cubicBezTo>
                  <a:cubicBezTo>
                    <a:pt x="1083906" y="996705"/>
                    <a:pt x="563193" y="830427"/>
                    <a:pt x="243218" y="1097579"/>
                  </a:cubicBezTo>
                  <a:cubicBezTo>
                    <a:pt x="63620" y="1247529"/>
                    <a:pt x="0" y="1501521"/>
                    <a:pt x="20102" y="1734627"/>
                  </a:cubicBezTo>
                  <a:cubicBezTo>
                    <a:pt x="40205" y="1967733"/>
                    <a:pt x="131565" y="2187758"/>
                    <a:pt x="215291" y="2406235"/>
                  </a:cubicBezTo>
                  <a:cubicBezTo>
                    <a:pt x="299017" y="2624711"/>
                    <a:pt x="377184" y="2852254"/>
                    <a:pt x="368928" y="3086079"/>
                  </a:cubicBezTo>
                  <a:cubicBezTo>
                    <a:pt x="362900" y="3256754"/>
                    <a:pt x="310997" y="3422120"/>
                    <a:pt x="283999" y="3590754"/>
                  </a:cubicBezTo>
                  <a:cubicBezTo>
                    <a:pt x="257000" y="3759387"/>
                    <a:pt x="257812" y="3942783"/>
                    <a:pt x="347642" y="4088027"/>
                  </a:cubicBezTo>
                  <a:cubicBezTo>
                    <a:pt x="440151" y="4237603"/>
                    <a:pt x="609029" y="4319614"/>
                    <a:pt x="771424" y="4387121"/>
                  </a:cubicBezTo>
                  <a:cubicBezTo>
                    <a:pt x="1053243" y="4504272"/>
                    <a:pt x="1351777" y="4602770"/>
                    <a:pt x="1656685" y="4589446"/>
                  </a:cubicBezTo>
                  <a:cubicBezTo>
                    <a:pt x="1961591" y="4576123"/>
                    <a:pt x="2275861" y="4431515"/>
                    <a:pt x="2421358" y="4163223"/>
                  </a:cubicBezTo>
                  <a:cubicBezTo>
                    <a:pt x="2655053" y="3732294"/>
                    <a:pt x="2388209" y="3172284"/>
                    <a:pt x="2571656" y="2717683"/>
                  </a:cubicBezTo>
                  <a:cubicBezTo>
                    <a:pt x="2665220" y="2485823"/>
                    <a:pt x="2862908" y="2315251"/>
                    <a:pt x="3015930" y="2117522"/>
                  </a:cubicBezTo>
                  <a:cubicBezTo>
                    <a:pt x="3383087" y="1643097"/>
                    <a:pt x="3539861" y="881930"/>
                    <a:pt x="3154043" y="370565"/>
                  </a:cubicBezTo>
                  <a:close/>
                </a:path>
              </a:pathLst>
            </a:custGeom>
            <a:blipFill>
              <a:blip r:embed="rId2"/>
              <a:stretch>
                <a:fillRect l="-65337" r="-6533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106" y="-6"/>
              <a:ext cx="3362886" cy="4572006"/>
            </a:xfrm>
            <a:custGeom>
              <a:avLst/>
              <a:gdLst/>
              <a:ahLst/>
              <a:cxnLst/>
              <a:rect l="l" t="t" r="r" b="b"/>
              <a:pathLst>
                <a:path w="3362886" h="4572006">
                  <a:moveTo>
                    <a:pt x="3362886" y="4572006"/>
                  </a:moveTo>
                  <a:lnTo>
                    <a:pt x="0" y="4572006"/>
                  </a:lnTo>
                  <a:lnTo>
                    <a:pt x="0" y="0"/>
                  </a:lnTo>
                  <a:lnTo>
                    <a:pt x="3362886" y="0"/>
                  </a:lnTo>
                  <a:lnTo>
                    <a:pt x="3362886" y="4572006"/>
                  </a:lnTo>
                  <a:close/>
                </a:path>
              </a:pathLst>
            </a:custGeom>
            <a:blipFill>
              <a:blip r:embed="rId3"/>
              <a:stretch>
                <a:fillRect l="-48" r="-48"/>
              </a:stretch>
            </a:blipFill>
          </p:spPr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59824"/>
              </p:ext>
            </p:extLst>
          </p:nvPr>
        </p:nvGraphicFramePr>
        <p:xfrm>
          <a:off x="1711603" y="6004006"/>
          <a:ext cx="9352990" cy="3757020"/>
        </p:xfrm>
        <a:graphic>
          <a:graphicData uri="http://schemas.openxmlformats.org/drawingml/2006/table">
            <a:tbl>
              <a:tblPr/>
              <a:tblGrid>
                <a:gridCol w="935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851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Адрес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 МАОУ СОШ №76: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ст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.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Елизаветинская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ул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.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Советская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 62</a:t>
                      </a:r>
                      <a:endParaRPr lang="en-US" sz="40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51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Сайт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 МАОУ СОШ №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76</a:t>
                      </a:r>
                      <a:r>
                        <a:rPr lang="ru-RU" sz="4000" dirty="0" smtClean="0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 МИП и МСИП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T Norms Std Condensed" panose="02000506030000020003"/>
                        </a:rPr>
                        <a:t>: </a:t>
                      </a:r>
                      <a:r>
                        <a:rPr lang="en-US" sz="4000" u="sng" dirty="0">
                          <a:solidFill>
                            <a:srgbClr val="000000"/>
                          </a:solidFill>
                          <a:latin typeface="TT Norms Std Condensed" panose="02000506030000020003"/>
                          <a:hlinkClick r:id="rId4" tooltip="https://school76.centerstart.ru"/>
                        </a:rPr>
                        <a:t>https://school76.centerstart.ru/</a:t>
                      </a:r>
                      <a:endParaRPr lang="en-US" sz="40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904133" y="1048069"/>
            <a:ext cx="10311067" cy="4083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5500" dirty="0" err="1">
                <a:latin typeface="TT Norms Std Condensed" panose="020B0604020202020204" charset="0"/>
              </a:rPr>
              <a:t>Уважаемые</a:t>
            </a:r>
            <a:r>
              <a:rPr lang="en-US" sz="5500" dirty="0">
                <a:latin typeface="TT Norms Std Condensed" panose="020B0604020202020204" charset="0"/>
              </a:rPr>
              <a:t> </a:t>
            </a:r>
            <a:r>
              <a:rPr lang="en-US" sz="5500" dirty="0" err="1" smtClean="0">
                <a:latin typeface="TT Norms Std Condensed" panose="020B0604020202020204" charset="0"/>
              </a:rPr>
              <a:t>коллеги</a:t>
            </a:r>
            <a:r>
              <a:rPr lang="ru-RU" sz="5500" dirty="0">
                <a:latin typeface="TT Norms Std Condensed" panose="020B0604020202020204" charset="0"/>
              </a:rPr>
              <a:t>,</a:t>
            </a:r>
            <a:r>
              <a:rPr lang="en-US" sz="5500" dirty="0" smtClean="0">
                <a:latin typeface="TT Norms Std Condensed" panose="020B0604020202020204" charset="0"/>
              </a:rPr>
              <a:t> </a:t>
            </a:r>
            <a:r>
              <a:rPr lang="en-US" sz="5500" dirty="0" err="1">
                <a:latin typeface="TT Norms Std Condensed" panose="020B0604020202020204" charset="0"/>
              </a:rPr>
              <a:t>предлагаем</a:t>
            </a:r>
            <a:r>
              <a:rPr lang="en-US" sz="5500" dirty="0">
                <a:latin typeface="TT Norms Std Condensed" panose="020B0604020202020204" charset="0"/>
              </a:rPr>
              <a:t> </a:t>
            </a:r>
            <a:r>
              <a:rPr lang="en-US" sz="5500" dirty="0" err="1">
                <a:latin typeface="TT Norms Std Condensed" panose="020B0604020202020204" charset="0"/>
              </a:rPr>
              <a:t>сотрудничество</a:t>
            </a:r>
            <a:r>
              <a:rPr lang="en-US" sz="5500" dirty="0">
                <a:latin typeface="TT Norms Std Condensed" panose="020B0604020202020204" charset="0"/>
              </a:rPr>
              <a:t> </a:t>
            </a:r>
            <a:r>
              <a:rPr lang="en-US" sz="5500" dirty="0" err="1">
                <a:latin typeface="TT Norms Std Condensed" panose="020B0604020202020204" charset="0"/>
              </a:rPr>
              <a:t>по</a:t>
            </a:r>
            <a:r>
              <a:rPr lang="en-US" sz="5500" dirty="0">
                <a:latin typeface="TT Norms Std Condensed" panose="020B0604020202020204" charset="0"/>
              </a:rPr>
              <a:t> </a:t>
            </a:r>
            <a:r>
              <a:rPr lang="en-US" sz="5500" dirty="0" err="1">
                <a:latin typeface="TT Norms Std Condensed" panose="020B0604020202020204" charset="0"/>
              </a:rPr>
              <a:t>теме</a:t>
            </a:r>
            <a:r>
              <a:rPr lang="en-US" sz="5500" dirty="0">
                <a:latin typeface="TT Norms Std Condensed" panose="020B0604020202020204" charset="0"/>
              </a:rPr>
              <a:t>: «</a:t>
            </a:r>
            <a:r>
              <a:rPr lang="ru-RU" sz="5500" dirty="0">
                <a:latin typeface="TT Norms Std Condensed" panose="020B0604020202020204" charset="0"/>
              </a:rPr>
              <a:t>Сетевое </a:t>
            </a:r>
            <a:r>
              <a:rPr lang="ru-RU" sz="5500" dirty="0" err="1">
                <a:latin typeface="TT Norms Std Condensed" panose="020B0604020202020204" charset="0"/>
              </a:rPr>
              <a:t>взаимодейтвие</a:t>
            </a:r>
            <a:endParaRPr lang="en-US" sz="5500" dirty="0">
              <a:latin typeface="TT Norms Std Condensed" panose="020B0604020202020204" charset="0"/>
            </a:endParaRPr>
          </a:p>
          <a:p>
            <a:pPr algn="ctr">
              <a:lnSpc>
                <a:spcPts val="3850"/>
              </a:lnSpc>
            </a:pPr>
            <a:r>
              <a:rPr lang="en-US" sz="5500" dirty="0" err="1">
                <a:latin typeface="TT Norms Std Condensed" panose="020B0604020202020204" charset="0"/>
              </a:rPr>
              <a:t>образовательных</a:t>
            </a:r>
            <a:r>
              <a:rPr lang="en-US" sz="5500" dirty="0">
                <a:latin typeface="TT Norms Std Condensed" panose="020B0604020202020204" charset="0"/>
              </a:rPr>
              <a:t> </a:t>
            </a:r>
            <a:r>
              <a:rPr lang="en-US" sz="5500" dirty="0" err="1">
                <a:latin typeface="TT Norms Std Condensed" panose="020B0604020202020204" charset="0"/>
              </a:rPr>
              <a:t>организаций</a:t>
            </a:r>
            <a:r>
              <a:rPr lang="en-US" sz="5500" dirty="0">
                <a:latin typeface="TT Norms Std Condensed" panose="020B0604020202020204" charset="0"/>
              </a:rPr>
              <a:t> </a:t>
            </a:r>
            <a:r>
              <a:rPr lang="ru-RU" sz="5500" dirty="0">
                <a:latin typeface="TT Norms Std Condensed" panose="020B0604020202020204" charset="0"/>
              </a:rPr>
              <a:t>города Краснодара, Краснодарского края и Российской Федерации по проблеме героико-патриотического воспитания школьников</a:t>
            </a:r>
            <a:r>
              <a:rPr lang="en-US" sz="5500" dirty="0">
                <a:latin typeface="TT Norms Std Condensed" panose="020B0604020202020204" charset="0"/>
              </a:rPr>
              <a:t>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5340" y="4043760"/>
            <a:ext cx="955625" cy="42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2930" y="2238510"/>
            <a:ext cx="5246370" cy="1485900"/>
            <a:chOff x="0" y="0"/>
            <a:chExt cx="43787421" cy="124016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3787420" cy="12401666"/>
            </a:xfrm>
            <a:custGeom>
              <a:avLst/>
              <a:gdLst/>
              <a:ahLst/>
              <a:cxnLst/>
              <a:rect l="l" t="t" r="r" b="b"/>
              <a:pathLst>
                <a:path w="43787420" h="12401666">
                  <a:moveTo>
                    <a:pt x="4348262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096866"/>
                  </a:lnTo>
                  <a:cubicBezTo>
                    <a:pt x="0" y="12265776"/>
                    <a:pt x="135890" y="12401666"/>
                    <a:pt x="304800" y="12401666"/>
                  </a:cubicBezTo>
                  <a:lnTo>
                    <a:pt x="43482620" y="12401666"/>
                  </a:lnTo>
                  <a:cubicBezTo>
                    <a:pt x="43651531" y="12401666"/>
                    <a:pt x="43787420" y="12265776"/>
                    <a:pt x="43787420" y="12096866"/>
                  </a:cubicBezTo>
                  <a:lnTo>
                    <a:pt x="43787420" y="304800"/>
                  </a:lnTo>
                  <a:cubicBezTo>
                    <a:pt x="43787420" y="135890"/>
                    <a:pt x="43651531" y="0"/>
                    <a:pt x="4348262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028700" y="2238510"/>
            <a:ext cx="10267888" cy="7019790"/>
            <a:chOff x="0" y="0"/>
            <a:chExt cx="18139989" cy="124016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8139989" cy="12401666"/>
            </a:xfrm>
            <a:custGeom>
              <a:avLst/>
              <a:gdLst/>
              <a:ahLst/>
              <a:cxnLst/>
              <a:rect l="l" t="t" r="r" b="b"/>
              <a:pathLst>
                <a:path w="18139989" h="12401666">
                  <a:moveTo>
                    <a:pt x="1783518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096866"/>
                  </a:lnTo>
                  <a:cubicBezTo>
                    <a:pt x="0" y="12265776"/>
                    <a:pt x="135890" y="12401666"/>
                    <a:pt x="304800" y="12401666"/>
                  </a:cubicBezTo>
                  <a:lnTo>
                    <a:pt x="17835189" y="12401666"/>
                  </a:lnTo>
                  <a:cubicBezTo>
                    <a:pt x="18004099" y="12401666"/>
                    <a:pt x="18139989" y="12265776"/>
                    <a:pt x="18139989" y="12096866"/>
                  </a:cubicBezTo>
                  <a:lnTo>
                    <a:pt x="18139989" y="304800"/>
                  </a:lnTo>
                  <a:cubicBezTo>
                    <a:pt x="18139989" y="135890"/>
                    <a:pt x="18004099" y="0"/>
                    <a:pt x="17835189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6" name="Group 6"/>
          <p:cNvGrpSpPr/>
          <p:nvPr/>
        </p:nvGrpSpPr>
        <p:grpSpPr>
          <a:xfrm>
            <a:off x="12012930" y="4011930"/>
            <a:ext cx="5246370" cy="52463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884079" y="2940527"/>
            <a:ext cx="8557130" cy="566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4000" dirty="0">
                <a:latin typeface="TT Norms Std Condensed" panose="02000506030000020003"/>
              </a:rPr>
              <a:t>« </a:t>
            </a:r>
            <a:r>
              <a:rPr lang="en-US" sz="4000" dirty="0" err="1">
                <a:latin typeface="TT Norms Std Condensed" panose="02000506030000020003"/>
              </a:rPr>
              <a:t>Патриотизм</a:t>
            </a:r>
            <a:r>
              <a:rPr lang="en-US" sz="4000" dirty="0">
                <a:latin typeface="TT Norms Std Condensed" panose="02000506030000020003"/>
              </a:rPr>
              <a:t> - </a:t>
            </a:r>
            <a:r>
              <a:rPr lang="en-US" sz="4000" dirty="0" err="1">
                <a:latin typeface="TT Norms Std Condensed" panose="02000506030000020003"/>
              </a:rPr>
              <a:t>это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любовь</a:t>
            </a:r>
            <a:r>
              <a:rPr lang="en-US" sz="4000" dirty="0">
                <a:latin typeface="TT Norms Std Condensed" panose="02000506030000020003"/>
              </a:rPr>
              <a:t> к </a:t>
            </a:r>
            <a:r>
              <a:rPr lang="en-US" sz="4000" dirty="0" err="1">
                <a:latin typeface="TT Norms Std Condensed" panose="02000506030000020003"/>
              </a:rPr>
              <a:t>Родине</a:t>
            </a:r>
            <a:r>
              <a:rPr lang="en-US" sz="4000" dirty="0">
                <a:latin typeface="TT Norms Std Condensed" panose="02000506030000020003"/>
              </a:rPr>
              <a:t>. </a:t>
            </a:r>
            <a:r>
              <a:rPr lang="en-US" sz="4000" dirty="0" err="1">
                <a:latin typeface="TT Norms Std Condensed" panose="02000506030000020003"/>
              </a:rPr>
              <a:t>Любовь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нельзя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ни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купить</a:t>
            </a:r>
            <a:r>
              <a:rPr lang="en-US" sz="4000" dirty="0">
                <a:latin typeface="TT Norms Std Condensed" panose="02000506030000020003"/>
              </a:rPr>
              <a:t>, </a:t>
            </a:r>
            <a:r>
              <a:rPr lang="en-US" sz="4000" dirty="0" err="1">
                <a:latin typeface="TT Norms Std Condensed" panose="02000506030000020003"/>
              </a:rPr>
              <a:t>ни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подарить</a:t>
            </a:r>
            <a:r>
              <a:rPr lang="en-US" sz="4000" dirty="0">
                <a:latin typeface="TT Norms Std Condensed" panose="02000506030000020003"/>
              </a:rPr>
              <a:t>, </a:t>
            </a:r>
            <a:r>
              <a:rPr lang="en-US" sz="4000" dirty="0" err="1">
                <a:latin typeface="TT Norms Std Condensed" panose="02000506030000020003"/>
              </a:rPr>
              <a:t>нельзя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заставить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любить</a:t>
            </a:r>
            <a:r>
              <a:rPr lang="en-US" sz="4000" dirty="0">
                <a:latin typeface="TT Norms Std Condensed" panose="02000506030000020003"/>
              </a:rPr>
              <a:t>. </a:t>
            </a:r>
            <a:r>
              <a:rPr lang="en-US" sz="4000" dirty="0" err="1">
                <a:latin typeface="TT Norms Std Condensed" panose="02000506030000020003"/>
              </a:rPr>
              <a:t>Можно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создать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условия</a:t>
            </a:r>
            <a:r>
              <a:rPr lang="en-US" sz="4000" dirty="0">
                <a:latin typeface="TT Norms Std Condensed" panose="02000506030000020003"/>
              </a:rPr>
              <a:t>, </a:t>
            </a:r>
            <a:r>
              <a:rPr lang="en-US" sz="4000" dirty="0" err="1">
                <a:latin typeface="TT Norms Std Condensed" panose="02000506030000020003"/>
              </a:rPr>
              <a:t>чтобы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молодой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человек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дорожил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тем</a:t>
            </a:r>
            <a:r>
              <a:rPr lang="en-US" sz="4000" dirty="0">
                <a:latin typeface="TT Norms Std Condensed" panose="02000506030000020003"/>
              </a:rPr>
              <a:t>, </a:t>
            </a:r>
            <a:r>
              <a:rPr lang="en-US" sz="4000" dirty="0" err="1">
                <a:latin typeface="TT Norms Std Condensed" panose="02000506030000020003"/>
              </a:rPr>
              <a:t>что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ему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досталось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от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своих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дедов</a:t>
            </a:r>
            <a:r>
              <a:rPr lang="en-US" sz="4000" dirty="0">
                <a:latin typeface="TT Norms Std Condensed" panose="02000506030000020003"/>
              </a:rPr>
              <a:t> и </a:t>
            </a:r>
            <a:r>
              <a:rPr lang="en-US" sz="4000" dirty="0" err="1">
                <a:latin typeface="TT Norms Std Condensed" panose="02000506030000020003"/>
              </a:rPr>
              <a:t>прадедов</a:t>
            </a:r>
            <a:r>
              <a:rPr lang="en-US" sz="4000" dirty="0">
                <a:latin typeface="TT Norms Std Condensed" panose="02000506030000020003"/>
              </a:rPr>
              <a:t>. </a:t>
            </a:r>
            <a:r>
              <a:rPr lang="en-US" sz="4000" dirty="0" err="1">
                <a:latin typeface="TT Norms Std Condensed" panose="02000506030000020003"/>
              </a:rPr>
              <a:t>Это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все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должно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быть</a:t>
            </a:r>
            <a:r>
              <a:rPr lang="en-US" sz="4000" dirty="0">
                <a:latin typeface="TT Norms Std Condensed" panose="02000506030000020003"/>
              </a:rPr>
              <a:t> в </a:t>
            </a:r>
            <a:r>
              <a:rPr lang="en-US" sz="4000" dirty="0" err="1">
                <a:latin typeface="TT Norms Std Condensed" panose="02000506030000020003"/>
              </a:rPr>
              <a:t>нашей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душе</a:t>
            </a:r>
            <a:r>
              <a:rPr lang="en-US" sz="4000" dirty="0">
                <a:latin typeface="TT Norms Std Condensed" panose="02000506030000020003"/>
              </a:rPr>
              <a:t>, в </a:t>
            </a:r>
            <a:r>
              <a:rPr lang="en-US" sz="4000" dirty="0" err="1">
                <a:latin typeface="TT Norms Std Condensed" panose="02000506030000020003"/>
              </a:rPr>
              <a:t>нашем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сердце</a:t>
            </a:r>
            <a:r>
              <a:rPr lang="en-US" sz="4000" dirty="0">
                <a:latin typeface="TT Norms Std Condensed" panose="02000506030000020003"/>
              </a:rPr>
              <a:t>. </a:t>
            </a:r>
            <a:r>
              <a:rPr lang="en-US" sz="4000" dirty="0" err="1">
                <a:latin typeface="TT Norms Std Condensed" panose="02000506030000020003"/>
              </a:rPr>
              <a:t>Это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то</a:t>
            </a:r>
            <a:r>
              <a:rPr lang="en-US" sz="4000" dirty="0">
                <a:latin typeface="TT Norms Std Condensed" panose="02000506030000020003"/>
              </a:rPr>
              <a:t>, </a:t>
            </a:r>
            <a:r>
              <a:rPr lang="en-US" sz="4000" dirty="0" err="1">
                <a:latin typeface="TT Norms Std Condensed" panose="02000506030000020003"/>
              </a:rPr>
              <a:t>без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чего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человек</a:t>
            </a:r>
            <a:r>
              <a:rPr lang="en-US" sz="4000" dirty="0">
                <a:latin typeface="TT Norms Std Condensed" panose="02000506030000020003"/>
              </a:rPr>
              <a:t>  </a:t>
            </a:r>
            <a:r>
              <a:rPr lang="en-US" sz="4000" dirty="0" err="1">
                <a:latin typeface="TT Norms Std Condensed" panose="02000506030000020003"/>
              </a:rPr>
              <a:t>не</a:t>
            </a:r>
            <a:r>
              <a:rPr lang="en-US" sz="4000" dirty="0">
                <a:latin typeface="TT Norms Std Condensed" panose="02000506030000020003"/>
              </a:rPr>
              <a:t>  </a:t>
            </a:r>
            <a:r>
              <a:rPr lang="en-US" sz="4000" dirty="0" err="1">
                <a:latin typeface="TT Norms Std Condensed" panose="02000506030000020003"/>
              </a:rPr>
              <a:t>может</a:t>
            </a:r>
            <a:r>
              <a:rPr lang="en-US" sz="4000" dirty="0">
                <a:latin typeface="TT Norms Std Condensed" panose="02000506030000020003"/>
              </a:rPr>
              <a:t>  </a:t>
            </a:r>
            <a:r>
              <a:rPr lang="en-US" sz="4000" dirty="0" err="1">
                <a:latin typeface="TT Norms Std Condensed" panose="02000506030000020003"/>
              </a:rPr>
              <a:t>существовать</a:t>
            </a:r>
            <a:r>
              <a:rPr lang="en-US" sz="4000" dirty="0">
                <a:latin typeface="TT Norms Std Condensed" panose="02000506030000020003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4000" dirty="0" err="1">
                <a:latin typeface="TT Norms Std Condensed" panose="02000506030000020003"/>
              </a:rPr>
              <a:t>если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хочет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быть</a:t>
            </a:r>
            <a:r>
              <a:rPr lang="en-US" sz="4000" dirty="0">
                <a:latin typeface="TT Norms Std Condensed" panose="02000506030000020003"/>
              </a:rPr>
              <a:t> </a:t>
            </a:r>
            <a:r>
              <a:rPr lang="en-US" sz="4000" dirty="0" err="1">
                <a:latin typeface="TT Norms Std Condensed" panose="02000506030000020003"/>
              </a:rPr>
              <a:t>человеком</a:t>
            </a:r>
            <a:r>
              <a:rPr lang="en-US" sz="4000" dirty="0">
                <a:latin typeface="TT Norms Std Condensed" panose="02000506030000020003"/>
              </a:rPr>
              <a:t> »</a:t>
            </a:r>
          </a:p>
          <a:p>
            <a:pPr algn="just">
              <a:lnSpc>
                <a:spcPts val="4000"/>
              </a:lnSpc>
            </a:pPr>
            <a:endParaRPr lang="en-US" sz="4000" dirty="0">
              <a:latin typeface="TT Norms Std Condensed" panose="02000506030000020003"/>
            </a:endParaRPr>
          </a:p>
          <a:p>
            <a:pPr algn="just">
              <a:lnSpc>
                <a:spcPts val="4000"/>
              </a:lnSpc>
            </a:pPr>
            <a:r>
              <a:rPr lang="en-US" sz="4000" dirty="0">
                <a:latin typeface="TT Norms Std Condensed" panose="02000506030000020003"/>
              </a:rPr>
              <a:t>В.В. </a:t>
            </a:r>
            <a:r>
              <a:rPr lang="en-US" sz="4000" dirty="0" err="1">
                <a:latin typeface="TT Norms Std Condensed" panose="02000506030000020003"/>
              </a:rPr>
              <a:t>Путин</a:t>
            </a:r>
            <a:endParaRPr lang="en-US" sz="4000" dirty="0">
              <a:latin typeface="TT Norms Std Condensed" panose="02000506030000020003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639733" y="6635115"/>
            <a:ext cx="3135653" cy="31356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00" r="-25000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826621" y="354726"/>
            <a:ext cx="14994508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latin typeface="Open Sans Bold" panose="020B0806030504020204"/>
              </a:rPr>
              <a:t>Спасибо</a:t>
            </a:r>
            <a:r>
              <a:rPr lang="en-US" sz="9200" dirty="0">
                <a:latin typeface="Open Sans Bold" panose="020B0806030504020204"/>
              </a:rPr>
              <a:t> </a:t>
            </a:r>
            <a:r>
              <a:rPr lang="en-US" sz="9200" dirty="0" err="1">
                <a:latin typeface="Open Sans Bold" panose="020B0806030504020204"/>
              </a:rPr>
              <a:t>за</a:t>
            </a:r>
            <a:r>
              <a:rPr lang="en-US" sz="9200" dirty="0">
                <a:latin typeface="Open Sans Bold" panose="020B0806030504020204"/>
              </a:rPr>
              <a:t> </a:t>
            </a:r>
            <a:r>
              <a:rPr lang="en-US" sz="9200" dirty="0" err="1">
                <a:latin typeface="Open Sans Bold" panose="020B0806030504020204"/>
              </a:rPr>
              <a:t>внимание</a:t>
            </a:r>
            <a:r>
              <a:rPr lang="en-US" sz="9200" dirty="0">
                <a:latin typeface="Open Sans Bold" panose="020B0806030504020204"/>
              </a:rPr>
              <a:t>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12930" y="2152785"/>
            <a:ext cx="524637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>
                <a:latin typeface="TT Norms Std Condensed" panose="02000506030000020003"/>
              </a:rPr>
              <a:t> QR-</a:t>
            </a:r>
            <a:r>
              <a:rPr lang="en-US" sz="4500" dirty="0" err="1">
                <a:latin typeface="TT Norms Std Condensed" panose="02000506030000020003"/>
              </a:rPr>
              <a:t>код</a:t>
            </a:r>
            <a:r>
              <a:rPr lang="en-US" sz="4500" dirty="0">
                <a:latin typeface="TT Norms Std Condensed" panose="02000506030000020003"/>
              </a:rPr>
              <a:t> </a:t>
            </a:r>
            <a:r>
              <a:rPr lang="en-US" sz="4500" dirty="0" smtClean="0">
                <a:latin typeface="TT Norms Std Condensed" panose="02000506030000020003"/>
              </a:rPr>
              <a:t> </a:t>
            </a:r>
            <a:r>
              <a:rPr lang="en-US" sz="4500" dirty="0" err="1" smtClean="0">
                <a:latin typeface="TT Norms Std Condensed" panose="02000506030000020003"/>
              </a:rPr>
              <a:t>сайт</a:t>
            </a:r>
            <a:r>
              <a:rPr lang="ru-RU" sz="4500" dirty="0" smtClean="0">
                <a:latin typeface="TT Norms Std Condensed" panose="02000506030000020003"/>
              </a:rPr>
              <a:t>а</a:t>
            </a:r>
            <a:r>
              <a:rPr lang="en-US" sz="4500" dirty="0" smtClean="0">
                <a:latin typeface="TT Norms Std Condensed" panose="02000506030000020003"/>
              </a:rPr>
              <a:t> </a:t>
            </a:r>
            <a:endParaRPr lang="en-US" sz="4500" dirty="0">
              <a:latin typeface="TT Norms Std Condensed" panose="02000506030000020003"/>
            </a:endParaRPr>
          </a:p>
          <a:p>
            <a:pPr algn="ctr">
              <a:lnSpc>
                <a:spcPts val="6300"/>
              </a:lnSpc>
            </a:pPr>
            <a:r>
              <a:rPr lang="en-US" sz="4500" dirty="0">
                <a:latin typeface="TT Norms Std Condensed" panose="02000506030000020003"/>
              </a:rPr>
              <a:t>МАОУ СОШ 76: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4832349" y="5843944"/>
            <a:ext cx="1961994" cy="2347665"/>
          </a:xfrm>
          <a:prstGeom prst="line">
            <a:avLst/>
          </a:prstGeom>
          <a:ln w="95250" cap="rnd">
            <a:gradFill>
              <a:gsLst>
                <a:gs pos="2000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prstDash val="solid"/>
            <a:headEnd type="none" w="sm" len="sm"/>
            <a:tailEnd type="arrow" w="med" len="sm"/>
          </a:ln>
        </p:spPr>
      </p:sp>
      <p:sp>
        <p:nvSpPr>
          <p:cNvPr id="3" name="AutoShape 3"/>
          <p:cNvSpPr/>
          <p:nvPr/>
        </p:nvSpPr>
        <p:spPr>
          <a:xfrm flipH="1">
            <a:off x="12092305" y="5843905"/>
            <a:ext cx="1283335" cy="2044700"/>
          </a:xfrm>
          <a:prstGeom prst="line">
            <a:avLst/>
          </a:prstGeom>
          <a:ln w="9525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prstDash val="solid"/>
            <a:headEnd type="none" w="sm" len="sm"/>
            <a:tailEnd type="arrow" w="med" len="sm"/>
          </a:ln>
        </p:spPr>
      </p:sp>
      <p:grpSp>
        <p:nvGrpSpPr>
          <p:cNvPr id="5" name="Group 5"/>
          <p:cNvGrpSpPr/>
          <p:nvPr/>
        </p:nvGrpSpPr>
        <p:grpSpPr>
          <a:xfrm>
            <a:off x="1883977" y="2898038"/>
            <a:ext cx="5896743" cy="2945906"/>
            <a:chOff x="0" y="0"/>
            <a:chExt cx="9096609" cy="45445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9096609" cy="4544501"/>
            </a:xfrm>
            <a:custGeom>
              <a:avLst/>
              <a:gdLst/>
              <a:ahLst/>
              <a:cxnLst/>
              <a:rect l="l" t="t" r="r" b="b"/>
              <a:pathLst>
                <a:path w="9096609" h="4544501">
                  <a:moveTo>
                    <a:pt x="879180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239701"/>
                  </a:lnTo>
                  <a:cubicBezTo>
                    <a:pt x="0" y="4408611"/>
                    <a:pt x="135890" y="4544501"/>
                    <a:pt x="304800" y="4544501"/>
                  </a:cubicBezTo>
                  <a:lnTo>
                    <a:pt x="8791809" y="4544501"/>
                  </a:lnTo>
                  <a:cubicBezTo>
                    <a:pt x="8960719" y="4544501"/>
                    <a:pt x="9096609" y="4408611"/>
                    <a:pt x="9096609" y="4239701"/>
                  </a:cubicBezTo>
                  <a:lnTo>
                    <a:pt x="9096609" y="304800"/>
                  </a:lnTo>
                  <a:cubicBezTo>
                    <a:pt x="9096609" y="135890"/>
                    <a:pt x="8960719" y="0"/>
                    <a:pt x="8791809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542673" y="2898038"/>
            <a:ext cx="5896743" cy="2945906"/>
            <a:chOff x="0" y="0"/>
            <a:chExt cx="9096609" cy="45445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9096609" cy="4544501"/>
            </a:xfrm>
            <a:custGeom>
              <a:avLst/>
              <a:gdLst/>
              <a:ahLst/>
              <a:cxnLst/>
              <a:rect l="l" t="t" r="r" b="b"/>
              <a:pathLst>
                <a:path w="9096609" h="4544501">
                  <a:moveTo>
                    <a:pt x="879180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239701"/>
                  </a:lnTo>
                  <a:cubicBezTo>
                    <a:pt x="0" y="4408611"/>
                    <a:pt x="135890" y="4544501"/>
                    <a:pt x="304800" y="4544501"/>
                  </a:cubicBezTo>
                  <a:lnTo>
                    <a:pt x="8791809" y="4544501"/>
                  </a:lnTo>
                  <a:cubicBezTo>
                    <a:pt x="8960719" y="4544501"/>
                    <a:pt x="9096609" y="4408611"/>
                    <a:pt x="9096609" y="4239701"/>
                  </a:cubicBezTo>
                  <a:lnTo>
                    <a:pt x="9096609" y="304800"/>
                  </a:lnTo>
                  <a:cubicBezTo>
                    <a:pt x="9096609" y="135890"/>
                    <a:pt x="8960719" y="0"/>
                    <a:pt x="8791809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>
            <a:off x="6195629" y="6415444"/>
            <a:ext cx="5896743" cy="2945906"/>
            <a:chOff x="0" y="0"/>
            <a:chExt cx="9096609" cy="45445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96609" cy="4544501"/>
            </a:xfrm>
            <a:custGeom>
              <a:avLst/>
              <a:gdLst/>
              <a:ahLst/>
              <a:cxnLst/>
              <a:rect l="l" t="t" r="r" b="b"/>
              <a:pathLst>
                <a:path w="9096609" h="4544501">
                  <a:moveTo>
                    <a:pt x="879180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239701"/>
                  </a:lnTo>
                  <a:cubicBezTo>
                    <a:pt x="0" y="4408611"/>
                    <a:pt x="135890" y="4544501"/>
                    <a:pt x="304800" y="4544501"/>
                  </a:cubicBezTo>
                  <a:lnTo>
                    <a:pt x="8791809" y="4544501"/>
                  </a:lnTo>
                  <a:cubicBezTo>
                    <a:pt x="8960719" y="4544501"/>
                    <a:pt x="9096609" y="4408611"/>
                    <a:pt x="9096609" y="4239701"/>
                  </a:cubicBezTo>
                  <a:lnTo>
                    <a:pt x="9096609" y="304800"/>
                  </a:lnTo>
                  <a:cubicBezTo>
                    <a:pt x="9096609" y="135890"/>
                    <a:pt x="8960719" y="0"/>
                    <a:pt x="8791809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tx1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6825656" y="9150283"/>
            <a:ext cx="433644" cy="108017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7"/>
                </a:lnTo>
                <a:lnTo>
                  <a:pt x="0" y="108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15340" y="4043760"/>
            <a:ext cx="955625" cy="42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54145" y="635848"/>
            <a:ext cx="14507343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11000" dirty="0" err="1">
                <a:latin typeface="Intro" panose="02000000000000000000"/>
              </a:rPr>
              <a:t>Социальных</a:t>
            </a:r>
            <a:r>
              <a:rPr lang="en-US" sz="11000" dirty="0">
                <a:latin typeface="Intro" panose="02000000000000000000"/>
              </a:rPr>
              <a:t> </a:t>
            </a:r>
            <a:r>
              <a:rPr lang="en-US" sz="11000" dirty="0" err="1" smtClean="0">
                <a:latin typeface="Intro" panose="02000000000000000000"/>
              </a:rPr>
              <a:t>партнеров</a:t>
            </a:r>
            <a:r>
              <a:rPr lang="ru-RU" sz="11000" dirty="0" smtClean="0">
                <a:solidFill>
                  <a:srgbClr val="FFFFFF"/>
                </a:solidFill>
                <a:latin typeface="Intro" panose="02000000000000000000"/>
              </a:rPr>
              <a:t/>
            </a:r>
            <a:br>
              <a:rPr lang="ru-RU" sz="11000" dirty="0" smtClean="0">
                <a:solidFill>
                  <a:srgbClr val="FFFFFF"/>
                </a:solidFill>
                <a:latin typeface="Intro" panose="02000000000000000000"/>
              </a:rPr>
            </a:br>
            <a:endParaRPr lang="ru-RU" sz="11000" dirty="0" smtClean="0">
              <a:solidFill>
                <a:srgbClr val="FFFFFF"/>
              </a:solidFill>
              <a:latin typeface="Intro" panose="02000000000000000000"/>
            </a:endParaRPr>
          </a:p>
          <a:p>
            <a:pPr algn="ctr">
              <a:lnSpc>
                <a:spcPts val="5500"/>
              </a:lnSpc>
            </a:pPr>
            <a:r>
              <a:rPr lang="en-US" sz="11000" dirty="0" err="1" smtClean="0">
                <a:solidFill>
                  <a:srgbClr val="FFC033"/>
                </a:solidFill>
                <a:latin typeface="Intro" panose="02000000000000000000"/>
              </a:rPr>
              <a:t>объединяют</a:t>
            </a:r>
            <a:r>
              <a:rPr lang="en-US" sz="11000" dirty="0">
                <a:solidFill>
                  <a:srgbClr val="FFC033"/>
                </a:solidFill>
                <a:latin typeface="Intro" panose="02000000000000000000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3977" y="3864172"/>
            <a:ext cx="5896743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 err="1">
                <a:latin typeface="TT Norms Std Condensed" panose="02000506030000020003"/>
              </a:rPr>
              <a:t>Общие</a:t>
            </a:r>
            <a:r>
              <a:rPr lang="en-US" sz="5000" dirty="0">
                <a:latin typeface="TT Norms Std Condensed" panose="02000506030000020003"/>
              </a:rPr>
              <a:t> </a:t>
            </a:r>
            <a:r>
              <a:rPr lang="en-US" sz="5000" dirty="0" err="1">
                <a:latin typeface="TT Norms Std Condensed" panose="02000506030000020003"/>
              </a:rPr>
              <a:t>проблемы</a:t>
            </a:r>
            <a:r>
              <a:rPr lang="en-US" sz="5000" dirty="0">
                <a:latin typeface="TT Norms Std Condensed" panose="02000506030000020003"/>
              </a:rPr>
              <a:t> и </a:t>
            </a:r>
            <a:r>
              <a:rPr lang="en-US" sz="5000" dirty="0" err="1">
                <a:latin typeface="TT Norms Std Condensed" panose="02000506030000020003"/>
              </a:rPr>
              <a:t>интересы</a:t>
            </a:r>
            <a:endParaRPr lang="en-US" sz="5000" dirty="0">
              <a:latin typeface="TT Norms Std Condensed" panose="02000506030000020003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542673" y="3893402"/>
            <a:ext cx="5896743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 err="1">
                <a:latin typeface="TT Norms Std Condensed" panose="02000506030000020003"/>
              </a:rPr>
              <a:t>Результат</a:t>
            </a:r>
            <a:r>
              <a:rPr lang="en-US" sz="5000" dirty="0">
                <a:latin typeface="TT Norms Std Condensed" panose="02000506030000020003"/>
              </a:rPr>
              <a:t> </a:t>
            </a:r>
            <a:r>
              <a:rPr lang="en-US" sz="5000" dirty="0" err="1">
                <a:latin typeface="TT Norms Std Condensed" panose="02000506030000020003"/>
              </a:rPr>
              <a:t>проектного</a:t>
            </a:r>
            <a:r>
              <a:rPr lang="en-US" sz="5000" dirty="0">
                <a:latin typeface="TT Norms Std Condensed" panose="02000506030000020003"/>
              </a:rPr>
              <a:t> </a:t>
            </a:r>
            <a:r>
              <a:rPr lang="en-US" sz="5000" dirty="0" err="1">
                <a:latin typeface="TT Norms Std Condensed" panose="02000506030000020003"/>
              </a:rPr>
              <a:t>замысла</a:t>
            </a:r>
            <a:endParaRPr lang="en-US" sz="5000" dirty="0">
              <a:latin typeface="TT Norms Std Condensed" panose="02000506030000020003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195629" y="7661384"/>
            <a:ext cx="5896743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5000" dirty="0" err="1">
                <a:latin typeface="TT Norms Std Condensed" panose="02000506030000020003"/>
              </a:rPr>
              <a:t>На</a:t>
            </a:r>
            <a:r>
              <a:rPr lang="en-US" sz="5000" dirty="0">
                <a:latin typeface="TT Norms Std Condensed" panose="02000506030000020003"/>
              </a:rPr>
              <a:t> </a:t>
            </a:r>
            <a:r>
              <a:rPr lang="en-US" sz="5000" dirty="0" err="1">
                <a:latin typeface="TT Norms Std Condensed" panose="02000506030000020003"/>
              </a:rPr>
              <a:t>добровольной</a:t>
            </a:r>
            <a:r>
              <a:rPr lang="en-US" sz="5000" dirty="0">
                <a:latin typeface="TT Norms Std Condensed" panose="02000506030000020003"/>
              </a:rPr>
              <a:t> </a:t>
            </a:r>
            <a:r>
              <a:rPr lang="en-US" sz="5000" dirty="0" err="1">
                <a:latin typeface="TT Norms Std Condensed" panose="02000506030000020003"/>
              </a:rPr>
              <a:t>основе</a:t>
            </a:r>
            <a:endParaRPr lang="en-US" sz="5000" dirty="0">
              <a:latin typeface="TT Norms Std Condensed" panose="02000506030000020003"/>
            </a:endParaRPr>
          </a:p>
        </p:txBody>
      </p:sp>
      <p:sp>
        <p:nvSpPr>
          <p:cNvPr id="20" name="AutoShape 2"/>
          <p:cNvSpPr/>
          <p:nvPr/>
        </p:nvSpPr>
        <p:spPr>
          <a:xfrm rot="7800000" flipH="1" flipV="1">
            <a:off x="8289290" y="3114040"/>
            <a:ext cx="1837055" cy="2184400"/>
          </a:xfrm>
          <a:prstGeom prst="line">
            <a:avLst/>
          </a:prstGeom>
          <a:ln w="9525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tx1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825656" y="9150283"/>
            <a:ext cx="433644" cy="108017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7"/>
                </a:lnTo>
                <a:lnTo>
                  <a:pt x="0" y="108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01141" y="999885"/>
            <a:ext cx="452015" cy="45201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chemeClr val="tx1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134600" y="-1507199"/>
            <a:ext cx="12546080" cy="8975786"/>
            <a:chOff x="0" y="0"/>
            <a:chExt cx="4584192" cy="32796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84192" cy="3279648"/>
            </a:xfrm>
            <a:custGeom>
              <a:avLst/>
              <a:gdLst/>
              <a:ahLst/>
              <a:cxnLst/>
              <a:rect l="l" t="t" r="r" b="b"/>
              <a:pathLst>
                <a:path w="4584192" h="3279648">
                  <a:moveTo>
                    <a:pt x="4584192" y="3279648"/>
                  </a:moveTo>
                  <a:lnTo>
                    <a:pt x="0" y="3279648"/>
                  </a:lnTo>
                  <a:lnTo>
                    <a:pt x="0" y="0"/>
                  </a:lnTo>
                  <a:lnTo>
                    <a:pt x="4584192" y="0"/>
                  </a:lnTo>
                  <a:lnTo>
                    <a:pt x="4584192" y="3279648"/>
                  </a:lnTo>
                  <a:close/>
                </a:path>
              </a:pathLst>
            </a:custGeom>
            <a:blipFill>
              <a:blip r:embed="rId4"/>
              <a:stretch>
                <a:fillRect l="-29" r="-2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3980" y="23119"/>
              <a:ext cx="4450362" cy="3189732"/>
            </a:xfrm>
            <a:custGeom>
              <a:avLst/>
              <a:gdLst/>
              <a:ahLst/>
              <a:cxnLst/>
              <a:rect l="l" t="t" r="r" b="b"/>
              <a:pathLst>
                <a:path w="4450362" h="3189732">
                  <a:moveTo>
                    <a:pt x="1683722" y="191573"/>
                  </a:moveTo>
                  <a:cubicBezTo>
                    <a:pt x="1630586" y="213467"/>
                    <a:pt x="1578238" y="237063"/>
                    <a:pt x="1526818" y="262011"/>
                  </a:cubicBezTo>
                  <a:cubicBezTo>
                    <a:pt x="1354653" y="345546"/>
                    <a:pt x="1184946" y="404118"/>
                    <a:pt x="990617" y="383530"/>
                  </a:cubicBezTo>
                  <a:cubicBezTo>
                    <a:pt x="739285" y="356903"/>
                    <a:pt x="448733" y="330008"/>
                    <a:pt x="269970" y="508681"/>
                  </a:cubicBezTo>
                  <a:cubicBezTo>
                    <a:pt x="138854" y="639732"/>
                    <a:pt x="113725" y="844052"/>
                    <a:pt x="132070" y="1028527"/>
                  </a:cubicBezTo>
                  <a:cubicBezTo>
                    <a:pt x="150414" y="1213003"/>
                    <a:pt x="204488" y="1394155"/>
                    <a:pt x="202568" y="1579531"/>
                  </a:cubicBezTo>
                  <a:cubicBezTo>
                    <a:pt x="200122" y="1815750"/>
                    <a:pt x="107385" y="2040354"/>
                    <a:pt x="55443" y="2270805"/>
                  </a:cubicBezTo>
                  <a:cubicBezTo>
                    <a:pt x="3500" y="2501255"/>
                    <a:pt x="0" y="2765828"/>
                    <a:pt x="150410" y="2947981"/>
                  </a:cubicBezTo>
                  <a:cubicBezTo>
                    <a:pt x="350030" y="3189732"/>
                    <a:pt x="727375" y="3179629"/>
                    <a:pt x="1023317" y="3076166"/>
                  </a:cubicBezTo>
                  <a:cubicBezTo>
                    <a:pt x="1319260" y="2972702"/>
                    <a:pt x="1596862" y="2797070"/>
                    <a:pt x="1909477" y="2773458"/>
                  </a:cubicBezTo>
                  <a:cubicBezTo>
                    <a:pt x="2389121" y="2737229"/>
                    <a:pt x="2833277" y="3066330"/>
                    <a:pt x="3314271" y="3062191"/>
                  </a:cubicBezTo>
                  <a:cubicBezTo>
                    <a:pt x="3922471" y="3056959"/>
                    <a:pt x="4427849" y="2465033"/>
                    <a:pt x="4439106" y="1856885"/>
                  </a:cubicBezTo>
                  <a:cubicBezTo>
                    <a:pt x="4450362" y="1248737"/>
                    <a:pt x="4043930" y="682399"/>
                    <a:pt x="3510131" y="390850"/>
                  </a:cubicBezTo>
                  <a:cubicBezTo>
                    <a:pt x="3230877" y="238328"/>
                    <a:pt x="2942566" y="89503"/>
                    <a:pt x="2623518" y="44904"/>
                  </a:cubicBezTo>
                  <a:cubicBezTo>
                    <a:pt x="2302293" y="0"/>
                    <a:pt x="1980719" y="69200"/>
                    <a:pt x="1683722" y="191573"/>
                  </a:cubicBezTo>
                  <a:close/>
                </a:path>
              </a:pathLst>
            </a:custGeom>
            <a:blipFill>
              <a:blip r:embed="rId5"/>
              <a:stretch>
                <a:fillRect l="-4245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30287" y="4043760"/>
            <a:ext cx="955625" cy="42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06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834003" y="723666"/>
            <a:ext cx="10544572" cy="5068392"/>
            <a:chOff x="0" y="66675"/>
            <a:chExt cx="14059430" cy="675785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66675"/>
              <a:ext cx="11575463" cy="41036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000" b="1" dirty="0" smtClean="0">
                  <a:latin typeface="Intro" panose="02000000000000000000"/>
                </a:rPr>
                <a:t>Взаимодействие с сетевыми партнерами образовательных организаций</a:t>
              </a:r>
              <a:endParaRPr lang="en-US" sz="5000" b="1" dirty="0">
                <a:latin typeface="Intro" panose="02000000000000000000"/>
              </a:endParaRPr>
            </a:p>
            <a:p>
              <a:endParaRPr lang="en-US" sz="5000" b="1" dirty="0">
                <a:latin typeface="Intro" panose="0200000000000000000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208712"/>
              <a:ext cx="14059430" cy="615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834003" y="4043760"/>
            <a:ext cx="11537247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7090" lvl="1" indent="-423545">
              <a:lnSpc>
                <a:spcPct val="150000"/>
              </a:lnSpc>
              <a:buFont typeface="Arial" panose="020B0604020202020204"/>
              <a:buChar char="•"/>
            </a:pPr>
            <a:r>
              <a:rPr lang="ru-RU" sz="5000" spc="117" dirty="0" smtClean="0">
                <a:latin typeface="Intro" panose="02000000000000000000"/>
              </a:rPr>
              <a:t>Города Краснодара: </a:t>
            </a:r>
            <a:r>
              <a:rPr lang="en-US" sz="5000" spc="117" dirty="0" smtClean="0">
                <a:latin typeface="Intro" panose="02000000000000000000"/>
              </a:rPr>
              <a:t>2</a:t>
            </a:r>
            <a:r>
              <a:rPr lang="ru-RU" sz="5000" spc="117" dirty="0" smtClean="0">
                <a:latin typeface="Intro" panose="02000000000000000000"/>
              </a:rPr>
              <a:t>1</a:t>
            </a:r>
          </a:p>
          <a:p>
            <a:pPr marL="847090" lvl="1" indent="-423545">
              <a:lnSpc>
                <a:spcPct val="150000"/>
              </a:lnSpc>
              <a:buFont typeface="Arial" panose="020B0604020202020204"/>
              <a:buChar char="•"/>
            </a:pPr>
            <a:r>
              <a:rPr lang="ru-RU" sz="5000" spc="117" dirty="0" smtClean="0">
                <a:latin typeface="Intro" panose="02000000000000000000"/>
              </a:rPr>
              <a:t>Краснодарского края: </a:t>
            </a:r>
            <a:r>
              <a:rPr lang="en-US" sz="5000" spc="117" dirty="0" smtClean="0">
                <a:latin typeface="Intro" panose="02000000000000000000"/>
              </a:rPr>
              <a:t>13</a:t>
            </a:r>
            <a:endParaRPr lang="ru-RU" sz="5000" spc="117" dirty="0">
              <a:latin typeface="Intro" panose="02000000000000000000"/>
            </a:endParaRPr>
          </a:p>
          <a:p>
            <a:pPr marL="847090" lvl="1" indent="-423545">
              <a:lnSpc>
                <a:spcPct val="150000"/>
              </a:lnSpc>
              <a:buFont typeface="Arial" panose="020B0604020202020204"/>
              <a:buChar char="•"/>
            </a:pPr>
            <a:r>
              <a:rPr lang="ru-RU" sz="5000" spc="117" dirty="0" smtClean="0">
                <a:latin typeface="Intro" panose="02000000000000000000"/>
              </a:rPr>
              <a:t>Российской Федерации: </a:t>
            </a:r>
            <a:r>
              <a:rPr lang="en-US" sz="5000" spc="117" dirty="0" smtClean="0">
                <a:latin typeface="Intro" panose="02000000000000000000"/>
              </a:rPr>
              <a:t>19</a:t>
            </a:r>
          </a:p>
          <a:p>
            <a:pPr marL="847090" lvl="1" indent="-423545">
              <a:lnSpc>
                <a:spcPct val="150000"/>
              </a:lnSpc>
              <a:buFont typeface="Arial" panose="020B0604020202020204"/>
              <a:buChar char="•"/>
            </a:pPr>
            <a:r>
              <a:rPr lang="ru-RU" sz="5000" spc="117" dirty="0" smtClean="0">
                <a:latin typeface="Intro" panose="02000000000000000000"/>
              </a:rPr>
              <a:t>Всего: 53</a:t>
            </a:r>
            <a:endParaRPr lang="en-US" sz="5000" spc="117" dirty="0">
              <a:latin typeface="Intr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0475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</p:sp>
      </p:grpSp>
      <p:sp>
        <p:nvSpPr>
          <p:cNvPr id="5" name="TextBox 5"/>
          <p:cNvSpPr txBox="1"/>
          <p:nvPr/>
        </p:nvSpPr>
        <p:spPr>
          <a:xfrm>
            <a:off x="620762" y="4043760"/>
            <a:ext cx="955625" cy="42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5432" y="1009410"/>
            <a:ext cx="5445864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10000" dirty="0" err="1">
                <a:latin typeface="Intro" panose="02000000000000000000"/>
              </a:rPr>
              <a:t>Цели</a:t>
            </a:r>
            <a:r>
              <a:rPr lang="en-US" sz="10000" dirty="0">
                <a:latin typeface="Intro" panose="02000000000000000000"/>
              </a:rPr>
              <a:t> и </a:t>
            </a:r>
            <a:r>
              <a:rPr lang="en-US" sz="10000" dirty="0" err="1">
                <a:latin typeface="Intro" panose="02000000000000000000"/>
              </a:rPr>
              <a:t>задачи</a:t>
            </a:r>
            <a:r>
              <a:rPr lang="en-US" sz="10000" dirty="0">
                <a:latin typeface="Intro" panose="02000000000000000000"/>
              </a:rPr>
              <a:t>:</a:t>
            </a:r>
          </a:p>
          <a:p>
            <a:pPr>
              <a:lnSpc>
                <a:spcPts val="8800"/>
              </a:lnSpc>
            </a:pPr>
            <a:endParaRPr lang="en-US" sz="10000" dirty="0">
              <a:latin typeface="Intro" panose="020000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0588" y="3688338"/>
            <a:ext cx="5680708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2170" lvl="1" indent="-5715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ru-RU" sz="3300" b="1" dirty="0" smtClean="0">
                <a:latin typeface="Intro" panose="02000000000000000000"/>
              </a:rPr>
              <a:t>совместное взаимодействие на принципах социального партнёрства</a:t>
            </a:r>
            <a:endParaRPr lang="en-US" sz="3300" b="1" dirty="0">
              <a:latin typeface="Intro" panose="02000000000000000000"/>
            </a:endParaRPr>
          </a:p>
          <a:p>
            <a:pPr marL="852170" lvl="1" indent="-5715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en-US" sz="3300" b="1" dirty="0" err="1" smtClean="0">
                <a:latin typeface="Intro" panose="02000000000000000000"/>
              </a:rPr>
              <a:t>создание</a:t>
            </a:r>
            <a:r>
              <a:rPr lang="en-US" sz="3300" b="1" dirty="0" smtClean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банка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данных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социальных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партнёров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 smtClean="0">
                <a:latin typeface="Intro" panose="02000000000000000000"/>
              </a:rPr>
              <a:t>по</a:t>
            </a:r>
            <a:r>
              <a:rPr lang="en-US" sz="3300" b="1" dirty="0" smtClean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проблеме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героико-патриотического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воспитания</a:t>
            </a:r>
            <a:r>
              <a:rPr lang="en-US" sz="3300" b="1" dirty="0">
                <a:latin typeface="Intro" panose="02000000000000000000"/>
              </a:rPr>
              <a:t>;</a:t>
            </a:r>
          </a:p>
          <a:p>
            <a:pPr marL="561340" lvl="1" indent="-280670">
              <a:lnSpc>
                <a:spcPts val="3640"/>
              </a:lnSpc>
              <a:buFont typeface="Arial" panose="020B0604020202020204"/>
              <a:buChar char="•"/>
            </a:pPr>
            <a:r>
              <a:rPr lang="en-US" sz="3300" b="1" dirty="0" err="1" smtClean="0">
                <a:latin typeface="Intro" panose="02000000000000000000"/>
              </a:rPr>
              <a:t>разработка</a:t>
            </a:r>
            <a:r>
              <a:rPr lang="en-US" sz="3300" b="1" dirty="0" smtClean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цикла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виртуальных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экскурсий</a:t>
            </a:r>
            <a:r>
              <a:rPr lang="en-US" sz="3300" b="1" dirty="0">
                <a:latin typeface="Intro" panose="02000000000000000000"/>
              </a:rPr>
              <a:t> о </a:t>
            </a:r>
            <a:r>
              <a:rPr lang="en-US" sz="3300" b="1" dirty="0" err="1">
                <a:latin typeface="Intro" panose="02000000000000000000"/>
              </a:rPr>
              <a:t>героях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Великой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Отечественной</a:t>
            </a:r>
            <a:r>
              <a:rPr lang="en-US" sz="3300" b="1" dirty="0">
                <a:latin typeface="Intro" panose="02000000000000000000"/>
              </a:rPr>
              <a:t> </a:t>
            </a:r>
            <a:r>
              <a:rPr lang="en-US" sz="3300" b="1" dirty="0" err="1">
                <a:latin typeface="Intro" panose="02000000000000000000"/>
              </a:rPr>
              <a:t>войны</a:t>
            </a:r>
            <a:r>
              <a:rPr lang="en-US" sz="3300" b="1" dirty="0">
                <a:latin typeface="Intro" panose="02000000000000000000"/>
              </a:rPr>
              <a:t>. </a:t>
            </a:r>
          </a:p>
          <a:p>
            <a:pPr>
              <a:lnSpc>
                <a:spcPts val="3640"/>
              </a:lnSpc>
            </a:pPr>
            <a:endParaRPr lang="en-US" sz="3300" b="1" dirty="0">
              <a:latin typeface="Intro" panose="020000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05800" y="914601"/>
            <a:ext cx="9006731" cy="697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4200"/>
              </a:lnSpc>
              <a:buFont typeface="Arial" panose="020B0604020202020204"/>
              <a:buChar char="•"/>
            </a:pPr>
            <a:r>
              <a:rPr lang="en-US" sz="2800" b="1" spc="83" dirty="0" err="1">
                <a:latin typeface="TT Norms Std Condensed" panose="02000506030000020003"/>
              </a:rPr>
              <a:t>оптимизация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методической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работы</a:t>
            </a:r>
            <a:r>
              <a:rPr lang="en-US" sz="2800" b="1" spc="83" dirty="0">
                <a:latin typeface="TT Norms Std Condensed" panose="02000506030000020003"/>
              </a:rPr>
              <a:t>, </a:t>
            </a:r>
            <a:r>
              <a:rPr lang="en-US" sz="2800" b="1" spc="83" dirty="0" err="1">
                <a:latin typeface="TT Norms Std Condensed" panose="02000506030000020003"/>
              </a:rPr>
              <a:t>направленной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на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повышение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профессиональной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компетенции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педагогов</a:t>
            </a:r>
            <a:r>
              <a:rPr lang="en-US" sz="2800" b="1" spc="83" dirty="0" smtClean="0">
                <a:latin typeface="TT Norms Std Condensed" panose="02000506030000020003"/>
              </a:rPr>
              <a:t>;</a:t>
            </a:r>
            <a:endParaRPr lang="ru-RU" sz="2800" b="1" spc="83" dirty="0" smtClean="0">
              <a:latin typeface="TT Norms Std Condensed" panose="02000506030000020003"/>
            </a:endParaRPr>
          </a:p>
          <a:p>
            <a:pPr marL="604520" lvl="1" indent="-302260">
              <a:lnSpc>
                <a:spcPts val="4200"/>
              </a:lnSpc>
              <a:buFont typeface="Arial" panose="020B0604020202020204"/>
              <a:buChar char="•"/>
            </a:pPr>
            <a:r>
              <a:rPr lang="en-US" sz="2800" b="1" spc="83" dirty="0" err="1" smtClean="0">
                <a:latin typeface="TT Norms Std Condensed" panose="02000506030000020003"/>
              </a:rPr>
              <a:t>разработка</a:t>
            </a:r>
            <a:r>
              <a:rPr lang="en-US" sz="2800" b="1" spc="83" dirty="0" smtClean="0">
                <a:latin typeface="TT Norms Std Condensed" panose="02000506030000020003"/>
              </a:rPr>
              <a:t> </a:t>
            </a:r>
            <a:r>
              <a:rPr lang="en-US" sz="2800" b="1" spc="83" dirty="0">
                <a:latin typeface="TT Norms Std Condensed" panose="02000506030000020003"/>
              </a:rPr>
              <a:t>и </a:t>
            </a:r>
            <a:r>
              <a:rPr lang="en-US" sz="2800" b="1" spc="83" dirty="0" err="1">
                <a:latin typeface="TT Norms Std Condensed" panose="02000506030000020003"/>
              </a:rPr>
              <a:t>издание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методических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материалов</a:t>
            </a:r>
            <a:r>
              <a:rPr lang="en-US" sz="2800" b="1" spc="83" dirty="0" smtClean="0">
                <a:latin typeface="TT Norms Std Condensed" panose="02000506030000020003"/>
              </a:rPr>
              <a:t>;</a:t>
            </a:r>
            <a:endParaRPr lang="ru-RU" sz="2800" b="1" spc="83" dirty="0" smtClean="0">
              <a:latin typeface="TT Norms Std Condensed" panose="02000506030000020003"/>
            </a:endParaRPr>
          </a:p>
          <a:p>
            <a:pPr marL="604520" lvl="1" indent="-302260">
              <a:lnSpc>
                <a:spcPts val="4200"/>
              </a:lnSpc>
              <a:buFont typeface="Arial" panose="020B0604020202020204"/>
              <a:buChar char="•"/>
            </a:pPr>
            <a:r>
              <a:rPr lang="en-US" sz="2800" b="1" spc="83" dirty="0" err="1">
                <a:latin typeface="TT Norms Std Condensed" panose="02000506030000020003"/>
              </a:rPr>
              <a:t>ведение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проектной</a:t>
            </a:r>
            <a:r>
              <a:rPr lang="en-US" sz="2800" b="1" spc="83" dirty="0">
                <a:latin typeface="TT Norms Std Condensed" panose="02000506030000020003"/>
              </a:rPr>
              <a:t> и </a:t>
            </a:r>
            <a:r>
              <a:rPr lang="en-US" sz="2800" b="1" spc="83" dirty="0" err="1">
                <a:latin typeface="TT Norms Std Condensed" panose="02000506030000020003"/>
              </a:rPr>
              <a:t>исследовательской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деятельности</a:t>
            </a:r>
            <a:r>
              <a:rPr lang="en-US" sz="2800" b="1" spc="83" dirty="0">
                <a:latin typeface="TT Norms Std Condensed" panose="02000506030000020003"/>
              </a:rPr>
              <a:t>,  </a:t>
            </a:r>
            <a:r>
              <a:rPr lang="en-US" sz="2800" b="1" spc="83" dirty="0" err="1">
                <a:latin typeface="TT Norms Std Condensed" panose="02000506030000020003"/>
              </a:rPr>
              <a:t>практических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экспедиций</a:t>
            </a:r>
            <a:r>
              <a:rPr lang="en-US" sz="2800" b="1" spc="83" dirty="0">
                <a:latin typeface="TT Norms Std Condensed" panose="02000506030000020003"/>
              </a:rPr>
              <a:t>, </a:t>
            </a:r>
            <a:r>
              <a:rPr lang="en-US" sz="2800" b="1" spc="83" dirty="0" err="1">
                <a:latin typeface="TT Norms Std Condensed" panose="02000506030000020003"/>
              </a:rPr>
              <a:t>конкурсов</a:t>
            </a:r>
            <a:r>
              <a:rPr lang="en-US" sz="2800" b="1" spc="83" dirty="0">
                <a:latin typeface="TT Norms Std Condensed" panose="02000506030000020003"/>
              </a:rPr>
              <a:t> и </a:t>
            </a:r>
            <a:r>
              <a:rPr lang="en-US" sz="2800" b="1" spc="83" dirty="0" err="1" smtClean="0">
                <a:latin typeface="TT Norms Std Condensed" panose="02000506030000020003"/>
              </a:rPr>
              <a:t>викторин</a:t>
            </a:r>
            <a:r>
              <a:rPr lang="en-US" sz="2800" b="1" spc="83" dirty="0" smtClean="0">
                <a:latin typeface="TT Norms Std Condensed" panose="02000506030000020003"/>
              </a:rPr>
              <a:t>;</a:t>
            </a:r>
            <a:endParaRPr lang="ru-RU" sz="2800" b="1" spc="83" dirty="0" smtClean="0">
              <a:latin typeface="TT Norms Std Condensed" panose="02000506030000020003"/>
            </a:endParaRPr>
          </a:p>
          <a:p>
            <a:pPr marL="604520" lvl="1" indent="-302260">
              <a:lnSpc>
                <a:spcPts val="4200"/>
              </a:lnSpc>
              <a:buFont typeface="Arial" panose="020B0604020202020204"/>
              <a:buChar char="•"/>
            </a:pPr>
            <a:r>
              <a:rPr lang="ru-RU" sz="2800" b="1" spc="83" dirty="0">
                <a:latin typeface="TT Norms Std Condensed" panose="02000506030000020003"/>
              </a:rPr>
              <a:t>р</a:t>
            </a:r>
            <a:r>
              <a:rPr lang="ru-RU" sz="2800" b="1" spc="83" dirty="0" smtClean="0">
                <a:latin typeface="TT Norms Std Condensed" panose="02000506030000020003"/>
              </a:rPr>
              <a:t>азвитие информационно-образовательной среды для самореализации личности педагога</a:t>
            </a:r>
            <a:r>
              <a:rPr lang="en-US" sz="2800" b="1" spc="83" dirty="0" smtClean="0">
                <a:latin typeface="TT Norms Std Condensed" panose="02000506030000020003"/>
              </a:rPr>
              <a:t>;</a:t>
            </a:r>
            <a:endParaRPr lang="ru-RU" sz="2800" b="1" spc="83" dirty="0" smtClean="0">
              <a:latin typeface="TT Norms Std Condensed" panose="02000506030000020003"/>
            </a:endParaRPr>
          </a:p>
          <a:p>
            <a:pPr marL="604520" lvl="1" indent="-302260">
              <a:lnSpc>
                <a:spcPts val="4200"/>
              </a:lnSpc>
              <a:buFont typeface="Arial" panose="020B0604020202020204"/>
              <a:buChar char="•"/>
            </a:pPr>
            <a:r>
              <a:rPr lang="en-US" sz="2800" b="1" spc="83" dirty="0" err="1" smtClean="0">
                <a:latin typeface="TT Norms Std Condensed" panose="02000506030000020003"/>
              </a:rPr>
              <a:t>трансляция</a:t>
            </a:r>
            <a:r>
              <a:rPr lang="en-US" sz="2800" b="1" spc="83" dirty="0" smtClean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инновационного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опыта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на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территории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Российской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Федерации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посредством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виртуальных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экскурсий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на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семинарах</a:t>
            </a:r>
            <a:r>
              <a:rPr lang="en-US" sz="2800" b="1" spc="83" dirty="0">
                <a:latin typeface="TT Norms Std Condensed" panose="02000506030000020003"/>
              </a:rPr>
              <a:t>, вебинарах, </a:t>
            </a:r>
            <a:r>
              <a:rPr lang="en-US" sz="2800" b="1" spc="83" dirty="0" err="1">
                <a:latin typeface="TT Norms Std Condensed" panose="02000506030000020003"/>
              </a:rPr>
              <a:t>заседаниях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круглых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>
                <a:latin typeface="TT Norms Std Condensed" panose="02000506030000020003"/>
              </a:rPr>
              <a:t>столов</a:t>
            </a:r>
            <a:r>
              <a:rPr lang="en-US" sz="2800" b="1" spc="83" dirty="0">
                <a:latin typeface="TT Norms Std Condensed" panose="02000506030000020003"/>
              </a:rPr>
              <a:t>, </a:t>
            </a:r>
            <a:r>
              <a:rPr lang="en-US" sz="2800" b="1" spc="83" dirty="0" err="1">
                <a:latin typeface="TT Norms Std Condensed" panose="02000506030000020003"/>
              </a:rPr>
              <a:t>научно-практических</a:t>
            </a:r>
            <a:r>
              <a:rPr lang="en-US" sz="2800" b="1" spc="83" dirty="0">
                <a:latin typeface="TT Norms Std Condensed" panose="02000506030000020003"/>
              </a:rPr>
              <a:t> </a:t>
            </a:r>
            <a:r>
              <a:rPr lang="en-US" sz="2800" b="1" spc="83" dirty="0" err="1" smtClean="0">
                <a:latin typeface="TT Norms Std Condensed" panose="02000506030000020003"/>
              </a:rPr>
              <a:t>конференциях</a:t>
            </a:r>
            <a:r>
              <a:rPr lang="ru-RU" sz="2800" b="1" spc="83" dirty="0">
                <a:latin typeface="TT Norms Std Condensed" panose="02000506030000020003"/>
              </a:rPr>
              <a:t>.</a:t>
            </a:r>
            <a:endParaRPr lang="en-US" sz="2800" b="1" spc="83" dirty="0">
              <a:latin typeface="TT Norms Std Condensed" panose="02000506030000020003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825656" y="9515031"/>
            <a:ext cx="433644" cy="108017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7"/>
                </a:lnTo>
                <a:lnTo>
                  <a:pt x="0" y="108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  <a:solidFill>
            <a:schemeClr val="tx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12"/>
          <p:cNvSpPr txBox="1"/>
          <p:nvPr/>
        </p:nvSpPr>
        <p:spPr>
          <a:xfrm>
            <a:off x="8349660" y="8118860"/>
            <a:ext cx="1024314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40" lvl="1" indent="-280670">
              <a:lnSpc>
                <a:spcPts val="3900"/>
              </a:lnSpc>
              <a:buFont typeface="Arial" panose="020B0604020202020204"/>
              <a:buChar char="•"/>
            </a:pPr>
            <a:r>
              <a:rPr lang="en-US" sz="3000" b="1" spc="77" dirty="0" err="1">
                <a:latin typeface="Intro" panose="02000000000000000000"/>
              </a:rPr>
              <a:t>Тип</a:t>
            </a:r>
            <a:r>
              <a:rPr lang="en-US" sz="3000" b="1" spc="77" dirty="0">
                <a:latin typeface="Intro" panose="02000000000000000000"/>
              </a:rPr>
              <a:t> </a:t>
            </a:r>
            <a:r>
              <a:rPr lang="en-US" sz="3000" b="1" spc="77" dirty="0" err="1">
                <a:latin typeface="Intro" panose="02000000000000000000"/>
              </a:rPr>
              <a:t>проекта</a:t>
            </a:r>
            <a:r>
              <a:rPr lang="en-US" sz="3000" b="1" spc="77" dirty="0">
                <a:latin typeface="Intro" panose="02000000000000000000"/>
              </a:rPr>
              <a:t>: </a:t>
            </a:r>
            <a:r>
              <a:rPr lang="en-US" sz="3000" b="1" spc="77" dirty="0" err="1">
                <a:latin typeface="Intro" panose="02000000000000000000"/>
              </a:rPr>
              <a:t>героико-патриотический</a:t>
            </a:r>
            <a:r>
              <a:rPr lang="en-US" sz="3000" b="1" spc="77" dirty="0">
                <a:latin typeface="Intro" panose="02000000000000000000"/>
              </a:rPr>
              <a:t>;</a:t>
            </a:r>
          </a:p>
          <a:p>
            <a:pPr marL="561340" lvl="1" indent="-280670">
              <a:lnSpc>
                <a:spcPts val="3900"/>
              </a:lnSpc>
              <a:buFont typeface="Arial" panose="020B0604020202020204"/>
              <a:buChar char="•"/>
            </a:pPr>
            <a:r>
              <a:rPr lang="en-US" sz="3000" b="1" spc="77" dirty="0" err="1">
                <a:latin typeface="Intro" panose="02000000000000000000"/>
              </a:rPr>
              <a:t>Продолжительность</a:t>
            </a:r>
            <a:r>
              <a:rPr lang="en-US" sz="3000" b="1" spc="77" dirty="0">
                <a:latin typeface="Intro" panose="02000000000000000000"/>
              </a:rPr>
              <a:t> </a:t>
            </a:r>
            <a:r>
              <a:rPr lang="en-US" sz="3000" b="1" spc="77" dirty="0" err="1">
                <a:latin typeface="Intro" panose="02000000000000000000"/>
              </a:rPr>
              <a:t>проекта</a:t>
            </a:r>
            <a:r>
              <a:rPr lang="en-US" sz="3000" b="1" spc="77" dirty="0">
                <a:latin typeface="Intro" panose="02000000000000000000"/>
              </a:rPr>
              <a:t>: </a:t>
            </a:r>
            <a:r>
              <a:rPr lang="ru-RU" sz="3000" b="1" spc="77" dirty="0" smtClean="0">
                <a:latin typeface="Intro" panose="02000000000000000000"/>
              </a:rPr>
              <a:t/>
            </a:r>
            <a:br>
              <a:rPr lang="ru-RU" sz="3000" b="1" spc="77" dirty="0" smtClean="0">
                <a:latin typeface="Intro" panose="02000000000000000000"/>
              </a:rPr>
            </a:br>
            <a:r>
              <a:rPr lang="en-US" sz="3000" b="1" spc="77" dirty="0" smtClean="0">
                <a:latin typeface="Intro" panose="02000000000000000000"/>
              </a:rPr>
              <a:t>01.11.2022 </a:t>
            </a:r>
            <a:r>
              <a:rPr lang="en-US" sz="3000" b="1" spc="77" dirty="0">
                <a:latin typeface="Intro" panose="02000000000000000000"/>
              </a:rPr>
              <a:t>г - </a:t>
            </a:r>
            <a:r>
              <a:rPr lang="en-US" sz="3000" b="1" spc="77" dirty="0" smtClean="0">
                <a:latin typeface="Intro" panose="02000000000000000000"/>
              </a:rPr>
              <a:t>01.11.2025 </a:t>
            </a:r>
            <a:r>
              <a:rPr lang="en-US" sz="3000" b="1" spc="77" dirty="0">
                <a:latin typeface="Intro" panose="02000000000000000000"/>
              </a:rPr>
              <a:t>г</a:t>
            </a:r>
          </a:p>
          <a:p>
            <a:pPr>
              <a:lnSpc>
                <a:spcPts val="3900"/>
              </a:lnSpc>
            </a:pPr>
            <a:endParaRPr lang="en-US" sz="3000" b="1" spc="77" dirty="0">
              <a:latin typeface="Intro" panose="0200000000000000000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tx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001270" y="-3971607"/>
            <a:ext cx="16286730" cy="7442828"/>
            <a:chOff x="0" y="0"/>
            <a:chExt cx="15665120" cy="71587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5665120" cy="7158760"/>
            </a:xfrm>
            <a:custGeom>
              <a:avLst/>
              <a:gdLst/>
              <a:ahLst/>
              <a:cxnLst/>
              <a:rect l="l" t="t" r="r" b="b"/>
              <a:pathLst>
                <a:path w="15665120" h="7158760">
                  <a:moveTo>
                    <a:pt x="1536032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853960"/>
                  </a:lnTo>
                  <a:cubicBezTo>
                    <a:pt x="0" y="7022870"/>
                    <a:pt x="135890" y="7158760"/>
                    <a:pt x="304800" y="7158760"/>
                  </a:cubicBezTo>
                  <a:lnTo>
                    <a:pt x="15360320" y="7158760"/>
                  </a:lnTo>
                  <a:cubicBezTo>
                    <a:pt x="15529230" y="7158760"/>
                    <a:pt x="15665120" y="7022870"/>
                    <a:pt x="15665120" y="6853960"/>
                  </a:cubicBezTo>
                  <a:lnTo>
                    <a:pt x="15665120" y="304800"/>
                  </a:lnTo>
                  <a:cubicBezTo>
                    <a:pt x="15665120" y="135890"/>
                    <a:pt x="15529230" y="0"/>
                    <a:pt x="1536032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2229732" y="3873007"/>
            <a:ext cx="8557130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5"/>
              </a:lnSpc>
            </a:pPr>
            <a:r>
              <a:rPr lang="en-US" sz="3500" dirty="0" err="1">
                <a:latin typeface="TT Norms Std Condensed" panose="02000506030000020003"/>
              </a:rPr>
              <a:t>Предполагается</a:t>
            </a:r>
            <a:r>
              <a:rPr lang="en-US" sz="3500" dirty="0">
                <a:latin typeface="TT Norms Std Condensed" panose="02000506030000020003"/>
              </a:rPr>
              <a:t>, </a:t>
            </a:r>
            <a:r>
              <a:rPr lang="en-US" sz="3500" dirty="0" err="1">
                <a:latin typeface="TT Norms Std Condensed" panose="02000506030000020003"/>
              </a:rPr>
              <a:t>что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>
                <a:latin typeface="TT Norms Std Condensed" panose="02000506030000020003"/>
              </a:rPr>
              <a:t>организация</a:t>
            </a:r>
            <a:r>
              <a:rPr lang="en-US" sz="3500" dirty="0">
                <a:latin typeface="TT Norms Std Condensed" panose="02000506030000020003"/>
              </a:rPr>
              <a:t>  </a:t>
            </a:r>
            <a:r>
              <a:rPr lang="en-US" sz="3500" dirty="0" err="1">
                <a:latin typeface="TT Norms Std Condensed" panose="02000506030000020003"/>
              </a:rPr>
              <a:t>сетевого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>
                <a:latin typeface="TT Norms Std Condensed" panose="02000506030000020003"/>
              </a:rPr>
              <a:t>сообщества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>
                <a:latin typeface="TT Norms Std Condensed" panose="02000506030000020003"/>
              </a:rPr>
              <a:t>образовательных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>
                <a:latin typeface="TT Norms Std Condensed" panose="02000506030000020003"/>
              </a:rPr>
              <a:t>учреждений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>
                <a:latin typeface="TT Norms Std Condensed" panose="02000506030000020003"/>
              </a:rPr>
              <a:t>на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>
                <a:latin typeface="TT Norms Std Condensed" panose="02000506030000020003"/>
              </a:rPr>
              <a:t>территории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>
                <a:latin typeface="TT Norms Std Condensed" panose="02000506030000020003"/>
              </a:rPr>
              <a:t>Российской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>
                <a:latin typeface="TT Norms Std Condensed" panose="02000506030000020003"/>
              </a:rPr>
              <a:t>Федерации</a:t>
            </a:r>
            <a:r>
              <a:rPr lang="en-US" sz="3500" dirty="0">
                <a:latin typeface="TT Norms Std Condensed" panose="02000506030000020003"/>
              </a:rPr>
              <a:t> </a:t>
            </a:r>
          </a:p>
          <a:p>
            <a:pPr algn="ctr">
              <a:lnSpc>
                <a:spcPts val="3005"/>
              </a:lnSpc>
            </a:pPr>
            <a:r>
              <a:rPr lang="en-US" sz="3500" dirty="0" err="1">
                <a:latin typeface="TT Norms Std Condensed" panose="02000506030000020003"/>
              </a:rPr>
              <a:t>даст</a:t>
            </a:r>
            <a:r>
              <a:rPr lang="en-US" sz="3500" dirty="0">
                <a:latin typeface="TT Norms Std Condensed" panose="02000506030000020003"/>
              </a:rPr>
              <a:t> </a:t>
            </a:r>
            <a:r>
              <a:rPr lang="en-US" sz="3500" dirty="0" err="1">
                <a:latin typeface="TT Norms Std Condensed" panose="02000506030000020003"/>
              </a:rPr>
              <a:t>возможность</a:t>
            </a:r>
            <a:r>
              <a:rPr lang="en-US" sz="3500" dirty="0">
                <a:latin typeface="TT Norms Std Condensed" panose="02000506030000020003"/>
              </a:rPr>
              <a:t>:</a:t>
            </a:r>
          </a:p>
          <a:p>
            <a:pPr algn="ctr">
              <a:lnSpc>
                <a:spcPts val="3005"/>
              </a:lnSpc>
            </a:pPr>
            <a:endParaRPr lang="en-US" sz="3500" dirty="0">
              <a:latin typeface="TT Norms Std Condensed" panose="02000506030000020003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29732" y="5695756"/>
            <a:ext cx="3887307" cy="2078767"/>
            <a:chOff x="0" y="0"/>
            <a:chExt cx="8528350" cy="4560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8528350" cy="4560600"/>
            </a:xfrm>
            <a:custGeom>
              <a:avLst/>
              <a:gdLst/>
              <a:ahLst/>
              <a:cxnLst/>
              <a:rect l="l" t="t" r="r" b="b"/>
              <a:pathLst>
                <a:path w="8528350" h="4560600">
                  <a:moveTo>
                    <a:pt x="822355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255800"/>
                  </a:lnTo>
                  <a:cubicBezTo>
                    <a:pt x="0" y="4424710"/>
                    <a:pt x="135890" y="4560600"/>
                    <a:pt x="304800" y="4560600"/>
                  </a:cubicBezTo>
                  <a:lnTo>
                    <a:pt x="8223550" y="4560600"/>
                  </a:lnTo>
                  <a:cubicBezTo>
                    <a:pt x="8392460" y="4560600"/>
                    <a:pt x="8528350" y="4424710"/>
                    <a:pt x="8528350" y="4255800"/>
                  </a:cubicBezTo>
                  <a:lnTo>
                    <a:pt x="8528350" y="304800"/>
                  </a:lnTo>
                  <a:cubicBezTo>
                    <a:pt x="8528350" y="135890"/>
                    <a:pt x="8392460" y="0"/>
                    <a:pt x="822355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6950607" y="5695756"/>
            <a:ext cx="3836255" cy="2078767"/>
            <a:chOff x="0" y="0"/>
            <a:chExt cx="8416348" cy="4560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16348" cy="4560600"/>
            </a:xfrm>
            <a:custGeom>
              <a:avLst/>
              <a:gdLst/>
              <a:ahLst/>
              <a:cxnLst/>
              <a:rect l="l" t="t" r="r" b="b"/>
              <a:pathLst>
                <a:path w="8416348" h="4560600">
                  <a:moveTo>
                    <a:pt x="811154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255800"/>
                  </a:lnTo>
                  <a:cubicBezTo>
                    <a:pt x="0" y="4424710"/>
                    <a:pt x="135890" y="4560600"/>
                    <a:pt x="304800" y="4560600"/>
                  </a:cubicBezTo>
                  <a:lnTo>
                    <a:pt x="8111548" y="4560600"/>
                  </a:lnTo>
                  <a:cubicBezTo>
                    <a:pt x="8280457" y="4560600"/>
                    <a:pt x="8416348" y="4424710"/>
                    <a:pt x="8416348" y="4255800"/>
                  </a:cubicBezTo>
                  <a:lnTo>
                    <a:pt x="8416348" y="304800"/>
                  </a:lnTo>
                  <a:cubicBezTo>
                    <a:pt x="8416348" y="135890"/>
                    <a:pt x="8280457" y="0"/>
                    <a:pt x="811154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229732" y="8073880"/>
            <a:ext cx="3887307" cy="2078767"/>
            <a:chOff x="0" y="0"/>
            <a:chExt cx="8528350" cy="4560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28350" cy="4560600"/>
            </a:xfrm>
            <a:custGeom>
              <a:avLst/>
              <a:gdLst/>
              <a:ahLst/>
              <a:cxnLst/>
              <a:rect l="l" t="t" r="r" b="b"/>
              <a:pathLst>
                <a:path w="8528350" h="4560600">
                  <a:moveTo>
                    <a:pt x="822355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255800"/>
                  </a:lnTo>
                  <a:cubicBezTo>
                    <a:pt x="0" y="4424710"/>
                    <a:pt x="135890" y="4560600"/>
                    <a:pt x="304800" y="4560600"/>
                  </a:cubicBezTo>
                  <a:lnTo>
                    <a:pt x="8223550" y="4560600"/>
                  </a:lnTo>
                  <a:cubicBezTo>
                    <a:pt x="8392460" y="4560600"/>
                    <a:pt x="8528350" y="4424710"/>
                    <a:pt x="8528350" y="4255800"/>
                  </a:cubicBezTo>
                  <a:lnTo>
                    <a:pt x="8528350" y="304800"/>
                  </a:lnTo>
                  <a:cubicBezTo>
                    <a:pt x="8528350" y="135890"/>
                    <a:pt x="8392460" y="0"/>
                    <a:pt x="822355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6" name="Group 16"/>
          <p:cNvGrpSpPr/>
          <p:nvPr/>
        </p:nvGrpSpPr>
        <p:grpSpPr>
          <a:xfrm>
            <a:off x="6950607" y="8073880"/>
            <a:ext cx="3836255" cy="2078767"/>
            <a:chOff x="0" y="0"/>
            <a:chExt cx="8416348" cy="4560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8416348" cy="4560600"/>
            </a:xfrm>
            <a:custGeom>
              <a:avLst/>
              <a:gdLst/>
              <a:ahLst/>
              <a:cxnLst/>
              <a:rect l="l" t="t" r="r" b="b"/>
              <a:pathLst>
                <a:path w="8416348" h="4560600">
                  <a:moveTo>
                    <a:pt x="811154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255800"/>
                  </a:lnTo>
                  <a:cubicBezTo>
                    <a:pt x="0" y="4424710"/>
                    <a:pt x="135890" y="4560600"/>
                    <a:pt x="304800" y="4560600"/>
                  </a:cubicBezTo>
                  <a:lnTo>
                    <a:pt x="8111548" y="4560600"/>
                  </a:lnTo>
                  <a:cubicBezTo>
                    <a:pt x="8280457" y="4560600"/>
                    <a:pt x="8416348" y="4424710"/>
                    <a:pt x="8416348" y="4255800"/>
                  </a:cubicBezTo>
                  <a:lnTo>
                    <a:pt x="8416348" y="304800"/>
                  </a:lnTo>
                  <a:cubicBezTo>
                    <a:pt x="8416348" y="135890"/>
                    <a:pt x="8280457" y="0"/>
                    <a:pt x="8111548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1064593" y="-1098477"/>
            <a:ext cx="9526343" cy="12943402"/>
            <a:chOff x="0" y="0"/>
            <a:chExt cx="3364992" cy="4572000"/>
          </a:xfrm>
        </p:grpSpPr>
        <p:sp>
          <p:nvSpPr>
            <p:cNvPr id="19" name="Freeform 19"/>
            <p:cNvSpPr/>
            <p:nvPr/>
          </p:nvSpPr>
          <p:spPr>
            <a:xfrm>
              <a:off x="-14430" y="-18654"/>
              <a:ext cx="3539861" cy="4602770"/>
            </a:xfrm>
            <a:custGeom>
              <a:avLst/>
              <a:gdLst/>
              <a:ahLst/>
              <a:cxnLst/>
              <a:rect l="l" t="t" r="r" b="b"/>
              <a:pathLst>
                <a:path w="3539861" h="4602770">
                  <a:moveTo>
                    <a:pt x="3154043" y="370565"/>
                  </a:moveTo>
                  <a:cubicBezTo>
                    <a:pt x="3149740" y="364861"/>
                    <a:pt x="3145370" y="359189"/>
                    <a:pt x="3140931" y="353551"/>
                  </a:cubicBezTo>
                  <a:cubicBezTo>
                    <a:pt x="3082392" y="279158"/>
                    <a:pt x="3014204" y="214094"/>
                    <a:pt x="2936275" y="160224"/>
                  </a:cubicBezTo>
                  <a:cubicBezTo>
                    <a:pt x="2823060" y="81962"/>
                    <a:pt x="2687194" y="34683"/>
                    <a:pt x="2550433" y="22062"/>
                  </a:cubicBezTo>
                  <a:cubicBezTo>
                    <a:pt x="2311401" y="0"/>
                    <a:pt x="2064469" y="85852"/>
                    <a:pt x="1890673" y="251441"/>
                  </a:cubicBezTo>
                  <a:cubicBezTo>
                    <a:pt x="1723562" y="410662"/>
                    <a:pt x="1622575" y="637131"/>
                    <a:pt x="1430598" y="765279"/>
                  </a:cubicBezTo>
                  <a:cubicBezTo>
                    <a:pt x="1083906" y="996705"/>
                    <a:pt x="563193" y="830427"/>
                    <a:pt x="243218" y="1097579"/>
                  </a:cubicBezTo>
                  <a:cubicBezTo>
                    <a:pt x="63620" y="1247529"/>
                    <a:pt x="0" y="1501521"/>
                    <a:pt x="20102" y="1734627"/>
                  </a:cubicBezTo>
                  <a:cubicBezTo>
                    <a:pt x="40205" y="1967733"/>
                    <a:pt x="131565" y="2187758"/>
                    <a:pt x="215291" y="2406235"/>
                  </a:cubicBezTo>
                  <a:cubicBezTo>
                    <a:pt x="299017" y="2624711"/>
                    <a:pt x="377184" y="2852254"/>
                    <a:pt x="368928" y="3086079"/>
                  </a:cubicBezTo>
                  <a:cubicBezTo>
                    <a:pt x="362900" y="3256754"/>
                    <a:pt x="310997" y="3422120"/>
                    <a:pt x="283999" y="3590754"/>
                  </a:cubicBezTo>
                  <a:cubicBezTo>
                    <a:pt x="257000" y="3759387"/>
                    <a:pt x="257812" y="3942783"/>
                    <a:pt x="347642" y="4088027"/>
                  </a:cubicBezTo>
                  <a:cubicBezTo>
                    <a:pt x="440151" y="4237603"/>
                    <a:pt x="609029" y="4319614"/>
                    <a:pt x="771424" y="4387121"/>
                  </a:cubicBezTo>
                  <a:cubicBezTo>
                    <a:pt x="1053243" y="4504272"/>
                    <a:pt x="1351777" y="4602770"/>
                    <a:pt x="1656685" y="4589446"/>
                  </a:cubicBezTo>
                  <a:cubicBezTo>
                    <a:pt x="1961591" y="4576123"/>
                    <a:pt x="2275861" y="4431515"/>
                    <a:pt x="2421358" y="4163223"/>
                  </a:cubicBezTo>
                  <a:cubicBezTo>
                    <a:pt x="2655053" y="3732294"/>
                    <a:pt x="2388209" y="3172284"/>
                    <a:pt x="2571656" y="2717683"/>
                  </a:cubicBezTo>
                  <a:cubicBezTo>
                    <a:pt x="2665220" y="2485823"/>
                    <a:pt x="2862908" y="2315251"/>
                    <a:pt x="3015930" y="2117522"/>
                  </a:cubicBezTo>
                  <a:cubicBezTo>
                    <a:pt x="3383087" y="1643097"/>
                    <a:pt x="3539861" y="881930"/>
                    <a:pt x="3154043" y="370565"/>
                  </a:cubicBezTo>
                  <a:close/>
                </a:path>
              </a:pathLst>
            </a:custGeom>
            <a:blipFill>
              <a:blip r:embed="rId2"/>
              <a:stretch>
                <a:fillRect l="-78383" r="-25641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2106" y="-6"/>
              <a:ext cx="3362886" cy="4572006"/>
            </a:xfrm>
            <a:custGeom>
              <a:avLst/>
              <a:gdLst/>
              <a:ahLst/>
              <a:cxnLst/>
              <a:rect l="l" t="t" r="r" b="b"/>
              <a:pathLst>
                <a:path w="3362886" h="4572006">
                  <a:moveTo>
                    <a:pt x="3362886" y="4572006"/>
                  </a:moveTo>
                  <a:lnTo>
                    <a:pt x="0" y="4572006"/>
                  </a:lnTo>
                  <a:lnTo>
                    <a:pt x="0" y="0"/>
                  </a:lnTo>
                  <a:lnTo>
                    <a:pt x="3362886" y="0"/>
                  </a:lnTo>
                  <a:lnTo>
                    <a:pt x="3362886" y="4572006"/>
                  </a:lnTo>
                  <a:close/>
                </a:path>
              </a:pathLst>
            </a:custGeom>
            <a:blipFill>
              <a:blip r:embed="rId3"/>
              <a:stretch>
                <a:fillRect l="-48" r="-48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606926" y="4043760"/>
            <a:ext cx="955625" cy="42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03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840874" y="565405"/>
            <a:ext cx="6552330" cy="3149066"/>
            <a:chOff x="0" y="85725"/>
            <a:chExt cx="8736440" cy="419875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85725"/>
              <a:ext cx="8736440" cy="3446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ru-RU" sz="11000" dirty="0">
                  <a:latin typeface="Intro" panose="02000000000000000000"/>
                </a:rPr>
                <a:t>Г</a:t>
              </a:r>
              <a:r>
                <a:rPr lang="en-US" sz="11000" dirty="0" err="1" smtClean="0">
                  <a:latin typeface="Intro" panose="02000000000000000000"/>
                </a:rPr>
                <a:t>ипотеза</a:t>
              </a:r>
              <a:r>
                <a:rPr lang="en-US" sz="11000" dirty="0" smtClean="0">
                  <a:latin typeface="Intro" panose="02000000000000000000"/>
                </a:rPr>
                <a:t> </a:t>
              </a:r>
              <a:r>
                <a:rPr lang="en-US" sz="11000" dirty="0" err="1">
                  <a:latin typeface="Intro" panose="02000000000000000000"/>
                </a:rPr>
                <a:t>проекта</a:t>
              </a:r>
              <a:endParaRPr lang="en-US" sz="11000" dirty="0">
                <a:latin typeface="Intro" panose="02000000000000000000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3668296"/>
              <a:ext cx="7360346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229732" y="6131890"/>
            <a:ext cx="3887307" cy="129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 err="1">
                <a:latin typeface="TT Norms Std Condensed" panose="02000506030000020003"/>
              </a:rPr>
              <a:t>создать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банк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данных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педагогов-наставников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по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героико-патриотическому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воспитанию</a:t>
            </a:r>
            <a:endParaRPr lang="en-US" sz="2500" dirty="0">
              <a:latin typeface="TT Norms Std Condensed" panose="02000506030000020003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950607" y="5974727"/>
            <a:ext cx="3766531" cy="1619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 err="1">
                <a:latin typeface="TT Norms Std Condensed" panose="02000506030000020003"/>
              </a:rPr>
              <a:t>разработать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цикл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виртуальных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экскурсий</a:t>
            </a:r>
            <a:r>
              <a:rPr lang="en-US" sz="2500" dirty="0">
                <a:latin typeface="TT Norms Std Condensed" panose="02000506030000020003"/>
              </a:rPr>
              <a:t> о </a:t>
            </a:r>
            <a:r>
              <a:rPr lang="en-US" sz="2500" dirty="0" err="1">
                <a:latin typeface="TT Norms Std Condensed" panose="02000506030000020003"/>
              </a:rPr>
              <a:t>героях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Великой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Отечественной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войны</a:t>
            </a:r>
            <a:r>
              <a:rPr lang="en-US" sz="2500" dirty="0">
                <a:latin typeface="TT Norms Std Condensed" panose="02000506030000020003"/>
              </a:rPr>
              <a:t>, </a:t>
            </a:r>
            <a:r>
              <a:rPr lang="en-US" sz="2500" dirty="0" err="1">
                <a:latin typeface="TT Norms Std Condensed" panose="02000506030000020003"/>
              </a:rPr>
              <a:t>патриотах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Отечества</a:t>
            </a:r>
            <a:endParaRPr lang="en-US" sz="2500" dirty="0">
              <a:latin typeface="TT Norms Std Condensed" panose="02000506030000020003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229732" y="8510014"/>
            <a:ext cx="3887307" cy="129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 err="1">
                <a:latin typeface="TT Norms Std Condensed" panose="02000506030000020003"/>
              </a:rPr>
              <a:t>позволит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осуществить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эффективный</a:t>
            </a:r>
            <a:r>
              <a:rPr lang="en-US" sz="2500" dirty="0">
                <a:latin typeface="TT Norms Std Condensed" panose="02000506030000020003"/>
              </a:rPr>
              <a:t>  </a:t>
            </a:r>
            <a:r>
              <a:rPr lang="en-US" sz="2500" dirty="0" err="1">
                <a:latin typeface="TT Norms Std Condensed" panose="02000506030000020003"/>
              </a:rPr>
              <a:t>обмен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опытом</a:t>
            </a:r>
            <a:r>
              <a:rPr lang="en-US" sz="2500" dirty="0">
                <a:latin typeface="TT Norms Std Condensed" panose="02000506030000020003"/>
              </a:rPr>
              <a:t>, </a:t>
            </a:r>
            <a:r>
              <a:rPr lang="en-US" sz="2500" dirty="0" err="1">
                <a:latin typeface="TT Norms Std Condensed" panose="02000506030000020003"/>
              </a:rPr>
              <a:t>уникальными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компетенциями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участников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сети</a:t>
            </a:r>
            <a:endParaRPr lang="en-US" sz="2500" dirty="0">
              <a:latin typeface="TT Norms Std Condensed" panose="02000506030000020003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020331" y="8824339"/>
            <a:ext cx="3696807" cy="65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разработать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методические</a:t>
            </a:r>
            <a:r>
              <a:rPr lang="en-US" sz="2500" dirty="0">
                <a:latin typeface="TT Norms Std Condensed" panose="02000506030000020003"/>
              </a:rPr>
              <a:t> </a:t>
            </a:r>
            <a:r>
              <a:rPr lang="en-US" sz="2500" dirty="0" err="1">
                <a:latin typeface="TT Norms Std Condensed" panose="02000506030000020003"/>
              </a:rPr>
              <a:t>пособия</a:t>
            </a:r>
            <a:endParaRPr lang="en-US" sz="2500" dirty="0">
              <a:latin typeface="TT Norms Std Condensed" panose="0200050603000002000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tx1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1687659">
            <a:off x="11849259" y="2460861"/>
            <a:ext cx="7030055" cy="9742597"/>
            <a:chOff x="0" y="0"/>
            <a:chExt cx="3230879" cy="4477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2"/>
              <a:stretch>
                <a:fillRect t="-22" b="-22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1887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2234484" y="3209045"/>
                  </a:moveTo>
                  <a:cubicBezTo>
                    <a:pt x="2216733" y="3125350"/>
                    <a:pt x="2208707" y="3041472"/>
                    <a:pt x="2224622" y="2956701"/>
                  </a:cubicBezTo>
                  <a:cubicBezTo>
                    <a:pt x="2274301" y="2692083"/>
                    <a:pt x="2569154" y="2525080"/>
                    <a:pt x="2741218" y="2347165"/>
                  </a:cubicBezTo>
                  <a:cubicBezTo>
                    <a:pt x="3043007" y="2035119"/>
                    <a:pt x="3179243" y="1571340"/>
                    <a:pt x="3094168" y="1145649"/>
                  </a:cubicBezTo>
                  <a:cubicBezTo>
                    <a:pt x="3009094" y="719956"/>
                    <a:pt x="2705070" y="344166"/>
                    <a:pt x="2306528" y="172082"/>
                  </a:cubicBezTo>
                  <a:cubicBezTo>
                    <a:pt x="1907986" y="0"/>
                    <a:pt x="1425989" y="36399"/>
                    <a:pt x="1057811" y="266385"/>
                  </a:cubicBezTo>
                  <a:cubicBezTo>
                    <a:pt x="726815" y="473146"/>
                    <a:pt x="499382" y="816601"/>
                    <a:pt x="361482" y="1181695"/>
                  </a:cubicBezTo>
                  <a:cubicBezTo>
                    <a:pt x="223581" y="1546790"/>
                    <a:pt x="166658" y="1936581"/>
                    <a:pt x="110635" y="2322809"/>
                  </a:cubicBezTo>
                  <a:cubicBezTo>
                    <a:pt x="53608" y="2715948"/>
                    <a:pt x="0" y="3135087"/>
                    <a:pt x="166656" y="3495690"/>
                  </a:cubicBezTo>
                  <a:cubicBezTo>
                    <a:pt x="361245" y="3916734"/>
                    <a:pt x="811812" y="4157209"/>
                    <a:pt x="1254118" y="4296871"/>
                  </a:cubicBezTo>
                  <a:cubicBezTo>
                    <a:pt x="1473079" y="4366010"/>
                    <a:pt x="1714871" y="4416994"/>
                    <a:pt x="1928132" y="4331881"/>
                  </a:cubicBezTo>
                  <a:cubicBezTo>
                    <a:pt x="2129295" y="4251595"/>
                    <a:pt x="2270860" y="4057760"/>
                    <a:pt x="2326725" y="3848482"/>
                  </a:cubicBezTo>
                  <a:cubicBezTo>
                    <a:pt x="2385320" y="3628956"/>
                    <a:pt x="2279137" y="3419580"/>
                    <a:pt x="2234484" y="3209045"/>
                  </a:cubicBezTo>
                  <a:close/>
                </a:path>
              </a:pathLst>
            </a:custGeom>
            <a:blipFill>
              <a:blip r:embed="rId3"/>
              <a:stretch>
                <a:fillRect l="-55535" r="-5553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914770" y="1379048"/>
            <a:ext cx="452015" cy="452015"/>
            <a:chOff x="0" y="0"/>
            <a:chExt cx="6350000" cy="6350000"/>
          </a:xfrm>
          <a:solidFill>
            <a:schemeClr val="tx1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-3007162" y="-791048"/>
            <a:ext cx="9251505" cy="1819748"/>
            <a:chOff x="0" y="0"/>
            <a:chExt cx="3374974" cy="6638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74974" cy="663849"/>
            </a:xfrm>
            <a:custGeom>
              <a:avLst/>
              <a:gdLst/>
              <a:ahLst/>
              <a:cxnLst/>
              <a:rect l="l" t="t" r="r" b="b"/>
              <a:pathLst>
                <a:path w="3374974" h="663849">
                  <a:moveTo>
                    <a:pt x="3250514" y="663849"/>
                  </a:moveTo>
                  <a:lnTo>
                    <a:pt x="124460" y="663849"/>
                  </a:lnTo>
                  <a:cubicBezTo>
                    <a:pt x="55880" y="663849"/>
                    <a:pt x="0" y="607969"/>
                    <a:pt x="0" y="5393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50514" y="0"/>
                  </a:lnTo>
                  <a:cubicBezTo>
                    <a:pt x="3319094" y="0"/>
                    <a:pt x="3374974" y="55880"/>
                    <a:pt x="3374974" y="124460"/>
                  </a:cubicBezTo>
                  <a:lnTo>
                    <a:pt x="3374974" y="539389"/>
                  </a:lnTo>
                  <a:cubicBezTo>
                    <a:pt x="3374974" y="607969"/>
                    <a:pt x="3319094" y="663849"/>
                    <a:pt x="3250514" y="663849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3" name="Group 13"/>
          <p:cNvGrpSpPr/>
          <p:nvPr/>
        </p:nvGrpSpPr>
        <p:grpSpPr>
          <a:xfrm>
            <a:off x="10070087" y="8791730"/>
            <a:ext cx="1810294" cy="4959023"/>
            <a:chOff x="0" y="0"/>
            <a:chExt cx="660400" cy="18090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1809065"/>
            </a:xfrm>
            <a:custGeom>
              <a:avLst/>
              <a:gdLst/>
              <a:ahLst/>
              <a:cxnLst/>
              <a:rect l="l" t="t" r="r" b="b"/>
              <a:pathLst>
                <a:path w="660400" h="1809065">
                  <a:moveTo>
                    <a:pt x="535940" y="1809065"/>
                  </a:moveTo>
                  <a:lnTo>
                    <a:pt x="124460" y="1809065"/>
                  </a:lnTo>
                  <a:cubicBezTo>
                    <a:pt x="55880" y="1809065"/>
                    <a:pt x="0" y="1753185"/>
                    <a:pt x="0" y="16846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1684605"/>
                  </a:lnTo>
                  <a:cubicBezTo>
                    <a:pt x="660400" y="1753185"/>
                    <a:pt x="604520" y="1809065"/>
                    <a:pt x="535940" y="180906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3264741">
            <a:off x="12079375" y="-1624532"/>
            <a:ext cx="7030055" cy="9742597"/>
            <a:chOff x="0" y="0"/>
            <a:chExt cx="3230879" cy="44775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2"/>
              <a:stretch>
                <a:fillRect t="-22" b="-22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887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2234484" y="3209045"/>
                  </a:moveTo>
                  <a:cubicBezTo>
                    <a:pt x="2216733" y="3125350"/>
                    <a:pt x="2208707" y="3041472"/>
                    <a:pt x="2224622" y="2956701"/>
                  </a:cubicBezTo>
                  <a:cubicBezTo>
                    <a:pt x="2274301" y="2692083"/>
                    <a:pt x="2569154" y="2525080"/>
                    <a:pt x="2741218" y="2347165"/>
                  </a:cubicBezTo>
                  <a:cubicBezTo>
                    <a:pt x="3043007" y="2035119"/>
                    <a:pt x="3179243" y="1571340"/>
                    <a:pt x="3094168" y="1145649"/>
                  </a:cubicBezTo>
                  <a:cubicBezTo>
                    <a:pt x="3009094" y="719956"/>
                    <a:pt x="2705070" y="344166"/>
                    <a:pt x="2306528" y="172082"/>
                  </a:cubicBezTo>
                  <a:cubicBezTo>
                    <a:pt x="1907986" y="0"/>
                    <a:pt x="1425989" y="36399"/>
                    <a:pt x="1057811" y="266385"/>
                  </a:cubicBezTo>
                  <a:cubicBezTo>
                    <a:pt x="726815" y="473146"/>
                    <a:pt x="499382" y="816601"/>
                    <a:pt x="361482" y="1181695"/>
                  </a:cubicBezTo>
                  <a:cubicBezTo>
                    <a:pt x="223581" y="1546790"/>
                    <a:pt x="166658" y="1936581"/>
                    <a:pt x="110635" y="2322809"/>
                  </a:cubicBezTo>
                  <a:cubicBezTo>
                    <a:pt x="53608" y="2715948"/>
                    <a:pt x="0" y="3135087"/>
                    <a:pt x="166656" y="3495690"/>
                  </a:cubicBezTo>
                  <a:cubicBezTo>
                    <a:pt x="361245" y="3916734"/>
                    <a:pt x="811812" y="4157209"/>
                    <a:pt x="1254118" y="4296871"/>
                  </a:cubicBezTo>
                  <a:cubicBezTo>
                    <a:pt x="1473079" y="4366010"/>
                    <a:pt x="1714871" y="4416994"/>
                    <a:pt x="1928132" y="4331881"/>
                  </a:cubicBezTo>
                  <a:cubicBezTo>
                    <a:pt x="2129295" y="4251595"/>
                    <a:pt x="2270860" y="4057760"/>
                    <a:pt x="2326725" y="3848482"/>
                  </a:cubicBezTo>
                  <a:cubicBezTo>
                    <a:pt x="2385320" y="3628956"/>
                    <a:pt x="2279137" y="3419580"/>
                    <a:pt x="2234484" y="3209045"/>
                  </a:cubicBezTo>
                  <a:close/>
                </a:path>
              </a:pathLst>
            </a:custGeom>
            <a:blipFill>
              <a:blip r:embed="rId4"/>
              <a:stretch>
                <a:fillRect l="-17235" r="-93966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873265" y="3019084"/>
            <a:ext cx="8196822" cy="742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>
              <a:lnSpc>
                <a:spcPts val="3400"/>
              </a:lnSpc>
              <a:buFont typeface="Arial" panose="020B0604020202020204"/>
              <a:buChar char="•"/>
            </a:pP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распределять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ресурсы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при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общей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задаче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деятельности</a:t>
            </a:r>
            <a:r>
              <a:rPr lang="en-US" sz="3400" dirty="0">
                <a:latin typeface="TT Norms Std Condensed" panose="02000506030000020003"/>
              </a:rPr>
              <a:t>;</a:t>
            </a:r>
          </a:p>
          <a:p>
            <a:pPr marL="734060" lvl="1" indent="-367030">
              <a:lnSpc>
                <a:spcPts val="3400"/>
              </a:lnSpc>
              <a:buFont typeface="Arial" panose="020B0604020202020204"/>
              <a:buChar char="•"/>
            </a:pP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опираться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на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инициативу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каждого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конкретного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участника</a:t>
            </a:r>
            <a:r>
              <a:rPr lang="en-US" sz="3400" dirty="0">
                <a:latin typeface="TT Norms Std Condensed" panose="02000506030000020003"/>
              </a:rPr>
              <a:t>;</a:t>
            </a:r>
          </a:p>
          <a:p>
            <a:pPr marL="734060" lvl="1" indent="-367030">
              <a:lnSpc>
                <a:spcPts val="3400"/>
              </a:lnSpc>
              <a:buFont typeface="Arial" panose="020B0604020202020204"/>
              <a:buChar char="•"/>
            </a:pP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осуществлять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прямой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контакт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участников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друг</a:t>
            </a:r>
            <a:r>
              <a:rPr lang="en-US" sz="3400" dirty="0">
                <a:latin typeface="TT Norms Std Condensed" panose="02000506030000020003"/>
              </a:rPr>
              <a:t> с </a:t>
            </a:r>
            <a:r>
              <a:rPr lang="en-US" sz="3400" dirty="0" err="1">
                <a:latin typeface="TT Norms Std Condensed" panose="02000506030000020003"/>
              </a:rPr>
              <a:t>другом</a:t>
            </a:r>
            <a:r>
              <a:rPr lang="en-US" sz="3400" dirty="0">
                <a:latin typeface="TT Norms Std Condensed" panose="02000506030000020003"/>
              </a:rPr>
              <a:t>;</a:t>
            </a:r>
          </a:p>
          <a:p>
            <a:pPr marL="734060" lvl="1" indent="-367030">
              <a:lnSpc>
                <a:spcPts val="3400"/>
              </a:lnSpc>
              <a:buFont typeface="Arial" panose="020B0604020202020204"/>
              <a:buChar char="•"/>
            </a:pP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выстраивать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многообразные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возможные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пути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движения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при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общности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внешней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цели</a:t>
            </a:r>
            <a:r>
              <a:rPr lang="en-US" sz="3400" dirty="0">
                <a:latin typeface="TT Norms Std Condensed" panose="02000506030000020003"/>
              </a:rPr>
              <a:t>;</a:t>
            </a:r>
          </a:p>
          <a:p>
            <a:pPr marL="734060" lvl="1" indent="-367030">
              <a:lnSpc>
                <a:spcPts val="3400"/>
              </a:lnSpc>
              <a:buFont typeface="Arial" panose="020B0604020202020204"/>
              <a:buChar char="•"/>
            </a:pP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использовать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ресурс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сети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для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нужд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каждого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конкретного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участника</a:t>
            </a:r>
            <a:r>
              <a:rPr lang="en-US" sz="3400" dirty="0">
                <a:latin typeface="TT Norms Std Condensed" panose="02000506030000020003"/>
              </a:rPr>
              <a:t>;</a:t>
            </a:r>
          </a:p>
          <a:p>
            <a:pPr marL="734060" lvl="1" indent="-367030">
              <a:lnSpc>
                <a:spcPts val="3400"/>
              </a:lnSpc>
              <a:buFont typeface="Arial" panose="020B0604020202020204"/>
              <a:buChar char="•"/>
            </a:pP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расширять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возможности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для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получения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уникальных</a:t>
            </a:r>
            <a:r>
              <a:rPr lang="en-US" sz="3400" dirty="0">
                <a:latin typeface="TT Norms Std Condensed" panose="02000506030000020003"/>
              </a:rPr>
              <a:t> </a:t>
            </a:r>
            <a:r>
              <a:rPr lang="en-US" sz="3400" dirty="0" err="1">
                <a:latin typeface="TT Norms Std Condensed" panose="02000506030000020003"/>
              </a:rPr>
              <a:t>компетенций</a:t>
            </a:r>
            <a:r>
              <a:rPr lang="en-US" sz="3400" dirty="0">
                <a:latin typeface="TT Norms Std Condensed" panose="02000506030000020003"/>
              </a:rPr>
              <a:t>.</a:t>
            </a:r>
          </a:p>
          <a:p>
            <a:pPr>
              <a:lnSpc>
                <a:spcPts val="3400"/>
              </a:lnSpc>
            </a:pPr>
            <a:endParaRPr lang="en-US" sz="3400" dirty="0">
              <a:latin typeface="TT Norms Std Condensed" panose="02000506030000020003"/>
            </a:endParaRPr>
          </a:p>
          <a:p>
            <a:pPr>
              <a:lnSpc>
                <a:spcPts val="3400"/>
              </a:lnSpc>
            </a:pPr>
            <a:endParaRPr lang="en-US" sz="3400" dirty="0">
              <a:latin typeface="TT Norms Std Condensed" panose="02000506030000020003"/>
            </a:endParaRPr>
          </a:p>
          <a:p>
            <a:pPr>
              <a:lnSpc>
                <a:spcPts val="3400"/>
              </a:lnSpc>
            </a:pPr>
            <a:endParaRPr lang="en-US" sz="3400" dirty="0">
              <a:latin typeface="TT Norms Std Condensed" panose="02000506030000020003"/>
            </a:endParaRPr>
          </a:p>
          <a:p>
            <a:pPr>
              <a:lnSpc>
                <a:spcPts val="3520"/>
              </a:lnSpc>
            </a:pPr>
            <a:endParaRPr lang="en-US" sz="3400" dirty="0">
              <a:latin typeface="TT Norms Std Condensed" panose="02000506030000020003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24865" y="4034235"/>
            <a:ext cx="955625" cy="83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05</a:t>
            </a:r>
          </a:p>
          <a:p>
            <a:pPr algn="ctr">
              <a:lnSpc>
                <a:spcPts val="3200"/>
              </a:lnSpc>
            </a:pPr>
            <a:endParaRPr lang="en-US" sz="3200">
              <a:solidFill>
                <a:srgbClr val="FFFFFF">
                  <a:alpha val="9804"/>
                </a:srgbClr>
              </a:solidFill>
              <a:latin typeface="Intro" panose="020000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18590" y="1379367"/>
            <a:ext cx="11562043" cy="135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  <a:spcBef>
                <a:spcPct val="0"/>
              </a:spcBef>
            </a:pPr>
            <a:r>
              <a:rPr lang="en-US" sz="7000" dirty="0" err="1">
                <a:latin typeface="Intro" panose="02000000000000000000"/>
              </a:rPr>
              <a:t>Сетевое</a:t>
            </a:r>
            <a:r>
              <a:rPr lang="en-US" sz="7000" dirty="0">
                <a:latin typeface="Intro" panose="02000000000000000000"/>
              </a:rPr>
              <a:t> </a:t>
            </a:r>
            <a:r>
              <a:rPr lang="en-US" sz="7000" dirty="0" err="1">
                <a:latin typeface="Intro" panose="02000000000000000000"/>
              </a:rPr>
              <a:t>взаимодействие</a:t>
            </a:r>
            <a:r>
              <a:rPr lang="en-US" sz="7000" dirty="0">
                <a:latin typeface="Intro" panose="02000000000000000000"/>
              </a:rPr>
              <a:t> </a:t>
            </a:r>
            <a:r>
              <a:rPr lang="en-US" sz="7000" dirty="0" err="1">
                <a:latin typeface="Intro" panose="02000000000000000000"/>
              </a:rPr>
              <a:t>позволяет</a:t>
            </a:r>
            <a:r>
              <a:rPr lang="en-US" sz="7000" dirty="0">
                <a:latin typeface="Intro" panose="02000000000000000000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tx1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825656" y="9150283"/>
            <a:ext cx="433644" cy="108017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7"/>
                </a:lnTo>
                <a:lnTo>
                  <a:pt x="0" y="108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01141" y="999885"/>
            <a:ext cx="452015" cy="45201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chemeClr val="tx1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348332" y="-1255034"/>
            <a:ext cx="12546080" cy="8975786"/>
            <a:chOff x="0" y="0"/>
            <a:chExt cx="4584192" cy="32796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84192" cy="3279648"/>
            </a:xfrm>
            <a:custGeom>
              <a:avLst/>
              <a:gdLst/>
              <a:ahLst/>
              <a:cxnLst/>
              <a:rect l="l" t="t" r="r" b="b"/>
              <a:pathLst>
                <a:path w="4584192" h="3279648">
                  <a:moveTo>
                    <a:pt x="4584192" y="3279648"/>
                  </a:moveTo>
                  <a:lnTo>
                    <a:pt x="0" y="3279648"/>
                  </a:lnTo>
                  <a:lnTo>
                    <a:pt x="0" y="0"/>
                  </a:lnTo>
                  <a:lnTo>
                    <a:pt x="4584192" y="0"/>
                  </a:lnTo>
                  <a:lnTo>
                    <a:pt x="4584192" y="3279648"/>
                  </a:lnTo>
                  <a:close/>
                </a:path>
              </a:pathLst>
            </a:custGeom>
            <a:blipFill>
              <a:blip r:embed="rId4"/>
              <a:stretch>
                <a:fillRect l="-29" r="-2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63980" y="23119"/>
              <a:ext cx="4450362" cy="3189732"/>
            </a:xfrm>
            <a:custGeom>
              <a:avLst/>
              <a:gdLst/>
              <a:ahLst/>
              <a:cxnLst/>
              <a:rect l="l" t="t" r="r" b="b"/>
              <a:pathLst>
                <a:path w="4450362" h="3189732">
                  <a:moveTo>
                    <a:pt x="1683722" y="191573"/>
                  </a:moveTo>
                  <a:cubicBezTo>
                    <a:pt x="1630586" y="213467"/>
                    <a:pt x="1578238" y="237063"/>
                    <a:pt x="1526818" y="262011"/>
                  </a:cubicBezTo>
                  <a:cubicBezTo>
                    <a:pt x="1354653" y="345546"/>
                    <a:pt x="1184946" y="404118"/>
                    <a:pt x="990617" y="383530"/>
                  </a:cubicBezTo>
                  <a:cubicBezTo>
                    <a:pt x="739285" y="356903"/>
                    <a:pt x="448733" y="330008"/>
                    <a:pt x="269970" y="508681"/>
                  </a:cubicBezTo>
                  <a:cubicBezTo>
                    <a:pt x="138854" y="639732"/>
                    <a:pt x="113725" y="844052"/>
                    <a:pt x="132070" y="1028527"/>
                  </a:cubicBezTo>
                  <a:cubicBezTo>
                    <a:pt x="150414" y="1213003"/>
                    <a:pt x="204488" y="1394155"/>
                    <a:pt x="202568" y="1579531"/>
                  </a:cubicBezTo>
                  <a:cubicBezTo>
                    <a:pt x="200122" y="1815750"/>
                    <a:pt x="107385" y="2040354"/>
                    <a:pt x="55443" y="2270805"/>
                  </a:cubicBezTo>
                  <a:cubicBezTo>
                    <a:pt x="3500" y="2501255"/>
                    <a:pt x="0" y="2765828"/>
                    <a:pt x="150410" y="2947981"/>
                  </a:cubicBezTo>
                  <a:cubicBezTo>
                    <a:pt x="350030" y="3189732"/>
                    <a:pt x="727375" y="3179629"/>
                    <a:pt x="1023317" y="3076166"/>
                  </a:cubicBezTo>
                  <a:cubicBezTo>
                    <a:pt x="1319260" y="2972702"/>
                    <a:pt x="1596862" y="2797070"/>
                    <a:pt x="1909477" y="2773458"/>
                  </a:cubicBezTo>
                  <a:cubicBezTo>
                    <a:pt x="2389121" y="2737229"/>
                    <a:pt x="2833277" y="3066330"/>
                    <a:pt x="3314271" y="3062191"/>
                  </a:cubicBezTo>
                  <a:cubicBezTo>
                    <a:pt x="3922471" y="3056959"/>
                    <a:pt x="4427849" y="2465033"/>
                    <a:pt x="4439106" y="1856885"/>
                  </a:cubicBezTo>
                  <a:cubicBezTo>
                    <a:pt x="4450362" y="1248737"/>
                    <a:pt x="4043930" y="682399"/>
                    <a:pt x="3510131" y="390850"/>
                  </a:cubicBezTo>
                  <a:cubicBezTo>
                    <a:pt x="3230877" y="238328"/>
                    <a:pt x="2942566" y="89503"/>
                    <a:pt x="2623518" y="44904"/>
                  </a:cubicBezTo>
                  <a:cubicBezTo>
                    <a:pt x="2302293" y="0"/>
                    <a:pt x="1980719" y="69200"/>
                    <a:pt x="1683722" y="191573"/>
                  </a:cubicBezTo>
                  <a:close/>
                </a:path>
              </a:pathLst>
            </a:custGeom>
            <a:blipFill>
              <a:blip r:embed="rId5"/>
              <a:stretch>
                <a:fillRect l="-4245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30287" y="4043760"/>
            <a:ext cx="955625" cy="42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06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834003" y="723666"/>
            <a:ext cx="10544572" cy="5068392"/>
            <a:chOff x="0" y="66675"/>
            <a:chExt cx="14059430" cy="675785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66675"/>
              <a:ext cx="12794663" cy="60187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 b="1" dirty="0" err="1">
                  <a:latin typeface="Intro" panose="02000000000000000000"/>
                </a:rPr>
                <a:t>Формы</a:t>
              </a:r>
              <a:r>
                <a:rPr lang="en-US" sz="8000" b="1" dirty="0">
                  <a:latin typeface="Intro" panose="02000000000000000000"/>
                </a:rPr>
                <a:t> </a:t>
              </a:r>
              <a:r>
                <a:rPr lang="en-US" sz="8000" b="1" dirty="0" err="1">
                  <a:latin typeface="Intro" panose="02000000000000000000"/>
                </a:rPr>
                <a:t>сотрудничества</a:t>
              </a:r>
              <a:r>
                <a:rPr lang="en-US" sz="8000" b="1" dirty="0">
                  <a:latin typeface="Intro" panose="02000000000000000000"/>
                </a:rPr>
                <a:t> </a:t>
              </a:r>
            </a:p>
            <a:p>
              <a:pPr>
                <a:lnSpc>
                  <a:spcPts val="8800"/>
                </a:lnSpc>
              </a:pPr>
              <a:r>
                <a:rPr lang="en-US" sz="8000" b="1" dirty="0">
                  <a:latin typeface="Intro" panose="02000000000000000000"/>
                </a:rPr>
                <a:t>в </a:t>
              </a:r>
              <a:r>
                <a:rPr lang="en-US" sz="8000" b="1" dirty="0" err="1">
                  <a:latin typeface="Intro" panose="02000000000000000000"/>
                </a:rPr>
                <a:t>сети</a:t>
              </a:r>
              <a:r>
                <a:rPr lang="en-US" sz="8000" b="1" dirty="0">
                  <a:latin typeface="Intro" panose="02000000000000000000"/>
                </a:rPr>
                <a:t>:</a:t>
              </a:r>
            </a:p>
            <a:p>
              <a:pPr>
                <a:lnSpc>
                  <a:spcPts val="8800"/>
                </a:lnSpc>
              </a:pPr>
              <a:endParaRPr lang="en-US" sz="8000" b="1" dirty="0">
                <a:latin typeface="Intro" panose="0200000000000000000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208712"/>
              <a:ext cx="14059430" cy="615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847614" y="4168370"/>
            <a:ext cx="11537247" cy="5296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7090" lvl="1" indent="-423545">
              <a:lnSpc>
                <a:spcPts val="5885"/>
              </a:lnSpc>
              <a:buFont typeface="Arial" panose="020B0604020202020204"/>
              <a:buChar char="•"/>
            </a:pPr>
            <a:r>
              <a:rPr lang="en-US" sz="3925" spc="117" dirty="0" err="1">
                <a:latin typeface="TT Norms Std Condensed" panose="02000506030000020003"/>
              </a:rPr>
              <a:t>вебинары</a:t>
            </a:r>
            <a:endParaRPr lang="en-US" sz="3925" spc="117" dirty="0">
              <a:latin typeface="TT Norms Std Condensed" panose="02000506030000020003"/>
            </a:endParaRPr>
          </a:p>
          <a:p>
            <a:pPr marL="847090" lvl="1" indent="-423545">
              <a:lnSpc>
                <a:spcPts val="5885"/>
              </a:lnSpc>
              <a:buFont typeface="Arial" panose="020B0604020202020204"/>
              <a:buChar char="•"/>
            </a:pPr>
            <a:r>
              <a:rPr lang="en-US" sz="3925" spc="117" dirty="0" err="1">
                <a:latin typeface="TT Norms Std Condensed" panose="02000506030000020003"/>
              </a:rPr>
              <a:t>обучающие</a:t>
            </a:r>
            <a:r>
              <a:rPr lang="en-US" sz="3925" spc="117" dirty="0">
                <a:latin typeface="TT Norms Std Condensed" panose="02000506030000020003"/>
              </a:rPr>
              <a:t> </a:t>
            </a:r>
            <a:r>
              <a:rPr lang="en-US" sz="3925" spc="117" dirty="0" err="1">
                <a:latin typeface="TT Norms Std Condensed" panose="02000506030000020003"/>
              </a:rPr>
              <a:t>семинары</a:t>
            </a:r>
            <a:endParaRPr lang="en-US" sz="3925" spc="117" dirty="0">
              <a:latin typeface="TT Norms Std Condensed" panose="02000506030000020003"/>
            </a:endParaRPr>
          </a:p>
          <a:p>
            <a:pPr marL="847090" lvl="1" indent="-423545">
              <a:lnSpc>
                <a:spcPts val="5885"/>
              </a:lnSpc>
              <a:buFont typeface="Arial" panose="020B0604020202020204"/>
              <a:buChar char="•"/>
            </a:pPr>
            <a:r>
              <a:rPr lang="en-US" sz="3925" spc="117" dirty="0" err="1">
                <a:latin typeface="TT Norms Std Condensed" panose="02000506030000020003"/>
              </a:rPr>
              <a:t>круглые</a:t>
            </a:r>
            <a:r>
              <a:rPr lang="en-US" sz="3925" spc="117" dirty="0">
                <a:latin typeface="TT Norms Std Condensed" panose="02000506030000020003"/>
              </a:rPr>
              <a:t> </a:t>
            </a:r>
            <a:r>
              <a:rPr lang="en-US" sz="3925" spc="117" dirty="0" err="1">
                <a:latin typeface="TT Norms Std Condensed" panose="02000506030000020003"/>
              </a:rPr>
              <a:t>столы</a:t>
            </a:r>
            <a:r>
              <a:rPr lang="en-US" sz="3925" spc="117" dirty="0">
                <a:latin typeface="TT Norms Std Condensed" panose="02000506030000020003"/>
              </a:rPr>
              <a:t> и </a:t>
            </a:r>
            <a:r>
              <a:rPr lang="en-US" sz="3925" spc="117" dirty="0" err="1">
                <a:latin typeface="TT Norms Std Condensed" panose="02000506030000020003"/>
              </a:rPr>
              <a:t>форумы</a:t>
            </a:r>
            <a:endParaRPr lang="en-US" sz="3925" spc="117" dirty="0">
              <a:latin typeface="TT Norms Std Condensed" panose="02000506030000020003"/>
            </a:endParaRPr>
          </a:p>
          <a:p>
            <a:pPr marL="847090" lvl="1" indent="-423545">
              <a:lnSpc>
                <a:spcPts val="5885"/>
              </a:lnSpc>
              <a:buFont typeface="Arial" panose="020B0604020202020204"/>
              <a:buChar char="•"/>
            </a:pPr>
            <a:r>
              <a:rPr lang="en-US" sz="3925" spc="117" dirty="0" err="1">
                <a:latin typeface="TT Norms Std Condensed" panose="02000506030000020003"/>
              </a:rPr>
              <a:t>мастер-классы</a:t>
            </a:r>
            <a:endParaRPr lang="en-US" sz="3925" spc="117" dirty="0">
              <a:latin typeface="TT Norms Std Condensed" panose="02000506030000020003"/>
            </a:endParaRPr>
          </a:p>
          <a:p>
            <a:pPr marL="847090" lvl="1" indent="-423545">
              <a:lnSpc>
                <a:spcPts val="5885"/>
              </a:lnSpc>
              <a:buFont typeface="Arial" panose="020B0604020202020204"/>
              <a:buChar char="•"/>
            </a:pPr>
            <a:r>
              <a:rPr lang="en-US" sz="3925" spc="117" dirty="0" err="1">
                <a:latin typeface="TT Norms Std Condensed" panose="02000506030000020003"/>
              </a:rPr>
              <a:t>онлайн</a:t>
            </a:r>
            <a:r>
              <a:rPr lang="en-US" sz="3925" spc="117" dirty="0">
                <a:latin typeface="TT Norms Std Condensed" panose="02000506030000020003"/>
              </a:rPr>
              <a:t> </a:t>
            </a:r>
            <a:r>
              <a:rPr lang="en-US" sz="3925" spc="117" dirty="0" err="1">
                <a:latin typeface="TT Norms Std Condensed" panose="02000506030000020003"/>
              </a:rPr>
              <a:t>консультации</a:t>
            </a:r>
            <a:endParaRPr lang="en-US" sz="3925" spc="117" dirty="0">
              <a:latin typeface="TT Norms Std Condensed" panose="02000506030000020003"/>
            </a:endParaRPr>
          </a:p>
          <a:p>
            <a:pPr marL="847090" lvl="1" indent="-423545">
              <a:lnSpc>
                <a:spcPts val="5885"/>
              </a:lnSpc>
              <a:buFont typeface="Arial" panose="020B0604020202020204"/>
              <a:buChar char="•"/>
            </a:pPr>
            <a:r>
              <a:rPr lang="en-US" sz="3925" spc="117" dirty="0" err="1">
                <a:latin typeface="TT Norms Std Condensed" panose="02000506030000020003"/>
              </a:rPr>
              <a:t>научно-практические</a:t>
            </a:r>
            <a:r>
              <a:rPr lang="en-US" sz="3925" spc="117" dirty="0">
                <a:latin typeface="TT Norms Std Condensed" panose="02000506030000020003"/>
              </a:rPr>
              <a:t> </a:t>
            </a:r>
            <a:r>
              <a:rPr lang="en-US" sz="3925" spc="117" dirty="0" err="1">
                <a:latin typeface="TT Norms Std Condensed" panose="02000506030000020003"/>
              </a:rPr>
              <a:t>конференции</a:t>
            </a:r>
            <a:r>
              <a:rPr lang="en-US" sz="3925" spc="117" dirty="0">
                <a:latin typeface="TT Norms Std Condensed" panose="02000506030000020003"/>
              </a:rPr>
              <a:t> </a:t>
            </a:r>
            <a:r>
              <a:rPr lang="en-US" sz="3925" spc="117" dirty="0" err="1">
                <a:latin typeface="TT Norms Std Condensed" panose="02000506030000020003"/>
              </a:rPr>
              <a:t>учителей</a:t>
            </a:r>
            <a:r>
              <a:rPr lang="en-US" sz="3925" spc="117" dirty="0">
                <a:latin typeface="TT Norms Std Condensed" panose="02000506030000020003"/>
              </a:rPr>
              <a:t> и </a:t>
            </a:r>
            <a:r>
              <a:rPr lang="en-US" sz="3925" spc="117" dirty="0" err="1">
                <a:latin typeface="TT Norms Std Condensed" panose="02000506030000020003"/>
              </a:rPr>
              <a:t>учащихся</a:t>
            </a:r>
            <a:endParaRPr lang="en-US" sz="3925" spc="117" dirty="0">
              <a:latin typeface="TT Norms Std Condensed" panose="0200050603000002000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tx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06926" y="4043760"/>
            <a:ext cx="955625" cy="42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07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18590" y="589699"/>
            <a:ext cx="10908274" cy="2911619"/>
            <a:chOff x="0" y="0"/>
            <a:chExt cx="14544365" cy="3882158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14544365" cy="301116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ru-RU" sz="8000" dirty="0" smtClean="0">
                  <a:latin typeface="Intro" panose="02000000000000000000"/>
                </a:rPr>
                <a:t>Кластеры для</a:t>
              </a:r>
              <a:r>
                <a:rPr lang="en-US" sz="8000" dirty="0" smtClean="0">
                  <a:latin typeface="Intro" panose="02000000000000000000"/>
                </a:rPr>
                <a:t> </a:t>
              </a:r>
              <a:r>
                <a:rPr lang="en-US" sz="8000" dirty="0" err="1">
                  <a:latin typeface="Intro" panose="02000000000000000000"/>
                </a:rPr>
                <a:t>работы</a:t>
              </a:r>
              <a:r>
                <a:rPr lang="en-US" sz="8000" dirty="0">
                  <a:latin typeface="Intro" panose="02000000000000000000"/>
                </a:rPr>
                <a:t>:</a:t>
              </a:r>
            </a:p>
            <a:p>
              <a:pPr>
                <a:lnSpc>
                  <a:spcPts val="8800"/>
                </a:lnSpc>
              </a:pPr>
              <a:endParaRPr lang="en-US" sz="8000" dirty="0">
                <a:latin typeface="Intro" panose="0200000000000000000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66339"/>
              <a:ext cx="14544365" cy="615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825656" y="9496066"/>
            <a:ext cx="433644" cy="108017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7"/>
                </a:lnTo>
                <a:lnTo>
                  <a:pt x="0" y="108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  <a:solidFill>
            <a:schemeClr val="tx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12"/>
          <p:cNvSpPr txBox="1"/>
          <p:nvPr/>
        </p:nvSpPr>
        <p:spPr>
          <a:xfrm>
            <a:off x="1203519" y="1954327"/>
            <a:ext cx="10516260" cy="7617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3910" lvl="1" indent="-401955">
              <a:buFont typeface="Arial" panose="020B0604020202020204"/>
              <a:buChar char="•"/>
            </a:pPr>
            <a:r>
              <a:rPr lang="en-US" sz="3300" spc="111" dirty="0" err="1">
                <a:latin typeface="TT Norms Std Condensed" panose="02000506030000020003"/>
              </a:rPr>
              <a:t>виртуальные</a:t>
            </a:r>
            <a:r>
              <a:rPr lang="en-US" sz="3300" spc="111" dirty="0">
                <a:latin typeface="TT Norms Std Condensed" panose="02000506030000020003"/>
              </a:rPr>
              <a:t> </a:t>
            </a:r>
            <a:r>
              <a:rPr lang="en-US" sz="3300" spc="111" dirty="0" err="1">
                <a:latin typeface="TT Norms Std Condensed" panose="02000506030000020003"/>
              </a:rPr>
              <a:t>экскурсии</a:t>
            </a:r>
            <a:endParaRPr lang="en-US" sz="3300" spc="111" dirty="0">
              <a:latin typeface="TT Norms Std Condensed" panose="02000506030000020003"/>
            </a:endParaRPr>
          </a:p>
          <a:p>
            <a:pPr marL="803910" lvl="1" indent="-401955">
              <a:buFont typeface="Arial" panose="020B0604020202020204"/>
              <a:buChar char="•"/>
            </a:pPr>
            <a:r>
              <a:rPr lang="en-US" sz="3300" spc="111" dirty="0" err="1" smtClean="0">
                <a:latin typeface="TT Norms Std Condensed" panose="02000506030000020003"/>
              </a:rPr>
              <a:t>акци</a:t>
            </a:r>
            <a:r>
              <a:rPr lang="ru-RU" sz="3300" spc="111" dirty="0" smtClean="0">
                <a:latin typeface="TT Norms Std Condensed" panose="02000506030000020003"/>
              </a:rPr>
              <a:t>и</a:t>
            </a:r>
            <a:r>
              <a:rPr lang="en-US" sz="3300" spc="111" dirty="0" smtClean="0">
                <a:latin typeface="TT Norms Std Condensed" panose="02000506030000020003"/>
              </a:rPr>
              <a:t> «</a:t>
            </a:r>
            <a:r>
              <a:rPr lang="ru-RU" sz="3300" spc="111" dirty="0" err="1">
                <a:latin typeface="TT Norms Std Condensed" panose="02000506030000020003"/>
              </a:rPr>
              <a:t>Ж</a:t>
            </a:r>
            <a:r>
              <a:rPr lang="en-US" sz="3300" spc="111" dirty="0" err="1" smtClean="0">
                <a:latin typeface="TT Norms Std Condensed" panose="02000506030000020003"/>
              </a:rPr>
              <a:t>уравли</a:t>
            </a:r>
            <a:r>
              <a:rPr lang="ru-RU" sz="3300" spc="111" dirty="0" err="1" smtClean="0">
                <a:latin typeface="TT Norms Std Condensed" panose="02000506030000020003"/>
              </a:rPr>
              <a:t>ки</a:t>
            </a:r>
            <a:r>
              <a:rPr lang="en-US" sz="3300" spc="111" dirty="0" smtClean="0">
                <a:latin typeface="TT Norms Std Condensed" panose="02000506030000020003"/>
              </a:rPr>
              <a:t> </a:t>
            </a:r>
            <a:r>
              <a:rPr lang="en-US" sz="3300" spc="111" dirty="0" err="1">
                <a:latin typeface="TT Norms Std Condensed" panose="02000506030000020003"/>
              </a:rPr>
              <a:t>победы</a:t>
            </a:r>
            <a:r>
              <a:rPr lang="en-US" sz="3300" spc="111" dirty="0" smtClean="0">
                <a:latin typeface="TT Norms Std Condensed" panose="02000506030000020003"/>
              </a:rPr>
              <a:t>»</a:t>
            </a:r>
            <a:r>
              <a:rPr lang="ru-RU" sz="3300" spc="111" dirty="0" smtClean="0">
                <a:latin typeface="TT Norms Std Condensed" panose="02000506030000020003"/>
              </a:rPr>
              <a:t>, «Сад памяти»</a:t>
            </a:r>
            <a:endParaRPr lang="en-US" sz="3300" spc="111" dirty="0">
              <a:latin typeface="TT Norms Std Condensed" panose="02000506030000020003"/>
            </a:endParaRPr>
          </a:p>
          <a:p>
            <a:pPr marL="803910" lvl="1" indent="-401955">
              <a:buFont typeface="Arial" panose="020B0604020202020204"/>
              <a:buChar char="•"/>
            </a:pPr>
            <a:r>
              <a:rPr lang="ru-RU" sz="3300" spc="111" dirty="0" smtClean="0">
                <a:latin typeface="TT Norms Std Condensed" panose="02000506030000020003"/>
              </a:rPr>
              <a:t>«</a:t>
            </a:r>
            <a:r>
              <a:rPr lang="ru-RU" sz="3300" spc="111" dirty="0">
                <a:latin typeface="TT Norms Std Condensed" panose="02000506030000020003"/>
              </a:rPr>
              <a:t>М</a:t>
            </a:r>
            <a:r>
              <a:rPr lang="en-US" sz="3300" spc="111" dirty="0" err="1" smtClean="0">
                <a:latin typeface="TT Norms Std Condensed" panose="02000506030000020003"/>
              </a:rPr>
              <a:t>аршрут</a:t>
            </a:r>
            <a:r>
              <a:rPr lang="en-US" sz="3300" spc="111" dirty="0" smtClean="0">
                <a:latin typeface="TT Norms Std Condensed" panose="02000506030000020003"/>
              </a:rPr>
              <a:t> </a:t>
            </a:r>
            <a:r>
              <a:rPr lang="en-US" sz="3300" spc="111" dirty="0" err="1" smtClean="0">
                <a:latin typeface="TT Norms Std Condensed" panose="02000506030000020003"/>
              </a:rPr>
              <a:t>памяти</a:t>
            </a:r>
            <a:r>
              <a:rPr lang="ru-RU" sz="3300" spc="111" dirty="0" smtClean="0">
                <a:latin typeface="TT Norms Std Condensed" panose="02000506030000020003"/>
              </a:rPr>
              <a:t>»</a:t>
            </a:r>
          </a:p>
          <a:p>
            <a:pPr marL="803910" lvl="1" indent="-401955">
              <a:buFont typeface="Arial" panose="020B0604020202020204"/>
              <a:buChar char="•"/>
            </a:pPr>
            <a:r>
              <a:rPr lang="en-US" sz="3300" spc="111" dirty="0" err="1" smtClean="0">
                <a:latin typeface="TT Norms Std Condensed" panose="02000506030000020003"/>
              </a:rPr>
              <a:t>экспедиции</a:t>
            </a:r>
            <a:endParaRPr lang="ru-RU" sz="3300" spc="111" dirty="0" smtClean="0">
              <a:latin typeface="TT Norms Std Condensed" panose="02000506030000020003"/>
            </a:endParaRPr>
          </a:p>
          <a:p>
            <a:pPr marL="803910" lvl="1" indent="-401955">
              <a:buFont typeface="Arial" panose="020B0604020202020204"/>
              <a:buChar char="•"/>
            </a:pPr>
            <a:r>
              <a:rPr lang="en-US" sz="3300" spc="111" dirty="0" err="1">
                <a:latin typeface="TT Norms Std Condensed" panose="02000506030000020003"/>
              </a:rPr>
              <a:t>проектная</a:t>
            </a:r>
            <a:r>
              <a:rPr lang="en-US" sz="3300" spc="111" dirty="0">
                <a:latin typeface="TT Norms Std Condensed" panose="02000506030000020003"/>
              </a:rPr>
              <a:t> </a:t>
            </a:r>
            <a:r>
              <a:rPr lang="en-US" sz="3300" spc="111" dirty="0" err="1" smtClean="0">
                <a:latin typeface="TT Norms Std Condensed" panose="02000506030000020003"/>
              </a:rPr>
              <a:t>деятельность</a:t>
            </a:r>
            <a:endParaRPr lang="ru-RU" sz="3300" spc="111" dirty="0" smtClean="0">
              <a:latin typeface="TT Norms Std Condensed" panose="02000506030000020003"/>
            </a:endParaRPr>
          </a:p>
          <a:p>
            <a:pPr marL="803910" lvl="1" indent="-401955">
              <a:buFont typeface="Arial" panose="020B0604020202020204"/>
              <a:buChar char="•"/>
            </a:pPr>
            <a:r>
              <a:rPr lang="en-US" sz="3300" spc="111" dirty="0" err="1">
                <a:latin typeface="TT Norms Std Condensed" panose="02000506030000020003"/>
              </a:rPr>
              <a:t>уроки</a:t>
            </a:r>
            <a:r>
              <a:rPr lang="en-US" sz="3300" spc="111" dirty="0">
                <a:latin typeface="TT Norms Std Condensed" panose="02000506030000020003"/>
              </a:rPr>
              <a:t> </a:t>
            </a:r>
            <a:r>
              <a:rPr lang="en-US" sz="3300" spc="111" dirty="0" err="1" smtClean="0">
                <a:latin typeface="TT Norms Std Condensed" panose="02000506030000020003"/>
              </a:rPr>
              <a:t>памяти</a:t>
            </a:r>
            <a:endParaRPr lang="en-US" sz="3300" spc="111" dirty="0" smtClean="0">
              <a:latin typeface="TT Norms Std Condensed" panose="02000506030000020003"/>
            </a:endParaRPr>
          </a:p>
          <a:p>
            <a:pPr marL="803910" lvl="1" indent="-401955">
              <a:buFont typeface="Arial" panose="020B0604020202020204"/>
              <a:buChar char="•"/>
            </a:pPr>
            <a:r>
              <a:rPr lang="en-US" sz="3300" spc="111" dirty="0" err="1" smtClean="0">
                <a:latin typeface="TT Norms Std Condensed" panose="02000506030000020003"/>
              </a:rPr>
              <a:t>музейная</a:t>
            </a:r>
            <a:r>
              <a:rPr lang="en-US" sz="3300" spc="111" dirty="0" smtClean="0">
                <a:latin typeface="TT Norms Std Condensed" panose="02000506030000020003"/>
              </a:rPr>
              <a:t> </a:t>
            </a:r>
            <a:r>
              <a:rPr lang="en-US" sz="3300" spc="111" dirty="0" err="1" smtClean="0">
                <a:latin typeface="TT Norms Std Condensed" panose="02000506030000020003"/>
              </a:rPr>
              <a:t>деятельность</a:t>
            </a:r>
            <a:endParaRPr lang="en-US" sz="3300" spc="111" dirty="0" smtClean="0">
              <a:latin typeface="TT Norms Std Condensed" panose="02000506030000020003"/>
            </a:endParaRPr>
          </a:p>
          <a:p>
            <a:pPr marL="803910" lvl="1" indent="-401955">
              <a:buFont typeface="Arial" panose="020B0604020202020204"/>
              <a:buChar char="•"/>
            </a:pPr>
            <a:r>
              <a:rPr lang="en-US" sz="3300" spc="111" dirty="0" err="1" smtClean="0">
                <a:latin typeface="TT Norms Std Condensed" panose="02000506030000020003"/>
              </a:rPr>
              <a:t>детско-юношеск</a:t>
            </a:r>
            <a:r>
              <a:rPr lang="ru-RU" sz="3300" spc="111" dirty="0" err="1" smtClean="0">
                <a:latin typeface="TT Norms Std Condensed" panose="02000506030000020003"/>
              </a:rPr>
              <a:t>ие</a:t>
            </a:r>
            <a:r>
              <a:rPr lang="en-US" sz="3300" spc="111" dirty="0" smtClean="0">
                <a:latin typeface="TT Norms Std Condensed" panose="02000506030000020003"/>
              </a:rPr>
              <a:t> </a:t>
            </a:r>
            <a:r>
              <a:rPr lang="en-US" sz="3300" spc="111" dirty="0" err="1" smtClean="0">
                <a:latin typeface="TT Norms Std Condensed" panose="02000506030000020003"/>
              </a:rPr>
              <a:t>движени</a:t>
            </a:r>
            <a:r>
              <a:rPr lang="ru-RU" sz="3300" spc="111" dirty="0" smtClean="0">
                <a:latin typeface="TT Norms Std Condensed" panose="02000506030000020003"/>
              </a:rPr>
              <a:t>я</a:t>
            </a:r>
            <a:r>
              <a:rPr lang="en-US" sz="3300" spc="111" dirty="0" smtClean="0">
                <a:latin typeface="TT Norms Std Condensed" panose="02000506030000020003"/>
              </a:rPr>
              <a:t> «</a:t>
            </a:r>
            <a:r>
              <a:rPr lang="ru-RU" sz="3300" spc="111" dirty="0" err="1">
                <a:latin typeface="TT Norms Std Condensed" panose="02000506030000020003"/>
              </a:rPr>
              <a:t>Ю</a:t>
            </a:r>
            <a:r>
              <a:rPr lang="en-US" sz="3300" spc="111" dirty="0" err="1" smtClean="0">
                <a:latin typeface="TT Norms Std Condensed" panose="02000506030000020003"/>
              </a:rPr>
              <a:t>нармия</a:t>
            </a:r>
            <a:r>
              <a:rPr lang="en-US" sz="3300" spc="111" dirty="0" smtClean="0">
                <a:latin typeface="TT Norms Std Condensed" panose="02000506030000020003"/>
              </a:rPr>
              <a:t>»</a:t>
            </a:r>
            <a:r>
              <a:rPr lang="ru-RU" sz="3300" spc="111" dirty="0" smtClean="0">
                <a:latin typeface="TT Norms Std Condensed" panose="02000506030000020003"/>
              </a:rPr>
              <a:t>, «Орлята России», «Движение первых», </a:t>
            </a:r>
            <a:r>
              <a:rPr lang="en-US" sz="3300" spc="111" dirty="0" err="1">
                <a:latin typeface="TT Norms Std Condensed" panose="02000506030000020003"/>
              </a:rPr>
              <a:t>классы</a:t>
            </a:r>
            <a:r>
              <a:rPr lang="en-US" sz="3300" spc="111" dirty="0">
                <a:latin typeface="TT Norms Std Condensed" panose="02000506030000020003"/>
              </a:rPr>
              <a:t> </a:t>
            </a:r>
            <a:r>
              <a:rPr lang="en-US" sz="3300" spc="111" dirty="0" err="1">
                <a:latin typeface="TT Norms Std Condensed" panose="02000506030000020003"/>
              </a:rPr>
              <a:t>казачьей</a:t>
            </a:r>
            <a:r>
              <a:rPr lang="en-US" sz="3300" spc="111" dirty="0">
                <a:latin typeface="TT Norms Std Condensed" panose="02000506030000020003"/>
              </a:rPr>
              <a:t> </a:t>
            </a:r>
            <a:r>
              <a:rPr lang="en-US" sz="3300" spc="111" dirty="0" err="1" smtClean="0">
                <a:latin typeface="TT Norms Std Condensed" panose="02000506030000020003"/>
              </a:rPr>
              <a:t>направленности</a:t>
            </a:r>
            <a:r>
              <a:rPr lang="ru-RU" sz="3300" spc="111" dirty="0" smtClean="0">
                <a:latin typeface="TT Norms Std Condensed" panose="02000506030000020003"/>
              </a:rPr>
              <a:t>, волонтерское движение «Крылья победы»</a:t>
            </a:r>
          </a:p>
          <a:p>
            <a:pPr marL="803910" lvl="1" indent="-401955">
              <a:buFont typeface="Arial" panose="020B0604020202020204"/>
              <a:buChar char="•"/>
            </a:pPr>
            <a:r>
              <a:rPr lang="ru-RU" sz="3300" spc="111" dirty="0">
                <a:solidFill>
                  <a:prstClr val="black"/>
                </a:solidFill>
                <a:latin typeface="TT Norms Std Condensed" panose="02000506030000020003"/>
              </a:rPr>
              <a:t>просветительская </a:t>
            </a:r>
            <a:r>
              <a:rPr lang="ru-RU" sz="3300" spc="111" dirty="0" smtClean="0">
                <a:solidFill>
                  <a:prstClr val="black"/>
                </a:solidFill>
                <a:latin typeface="TT Norms Std Condensed" panose="02000506030000020003"/>
              </a:rPr>
              <a:t>работа и </a:t>
            </a:r>
            <a:r>
              <a:rPr lang="ru-RU" sz="3300" spc="111" dirty="0">
                <a:solidFill>
                  <a:prstClr val="black"/>
                </a:solidFill>
                <a:latin typeface="TT Norms Std Condensed" panose="02000506030000020003"/>
              </a:rPr>
              <a:t>экскурсионная деятельность </a:t>
            </a:r>
            <a:endParaRPr lang="en-US" sz="3300" spc="111" dirty="0">
              <a:solidFill>
                <a:prstClr val="black"/>
              </a:solidFill>
              <a:latin typeface="TT Norms Std Condensed" panose="02000506030000020003"/>
            </a:endParaRPr>
          </a:p>
          <a:p>
            <a:pPr marL="803910" lvl="1" indent="-401955">
              <a:buFont typeface="Arial" panose="020B0604020202020204"/>
              <a:buChar char="•"/>
            </a:pPr>
            <a:r>
              <a:rPr lang="ru-RU" sz="3300" spc="111" dirty="0" smtClean="0">
                <a:latin typeface="TT Norms Std Condensed" panose="02000506030000020003"/>
              </a:rPr>
              <a:t> </a:t>
            </a:r>
            <a:r>
              <a:rPr lang="ru-RU" sz="3300" spc="111" dirty="0" smtClean="0">
                <a:latin typeface="TT Norms Std Condensed" panose="02000506030000020003"/>
              </a:rPr>
              <a:t>к</a:t>
            </a:r>
            <a:r>
              <a:rPr lang="en-US" sz="3300" spc="111" dirty="0" err="1" smtClean="0">
                <a:latin typeface="TT Norms Std Condensed" panose="02000506030000020003"/>
              </a:rPr>
              <a:t>онференции</a:t>
            </a:r>
            <a:r>
              <a:rPr lang="ru-RU" sz="3300" spc="111" dirty="0" smtClean="0">
                <a:latin typeface="TT Norms Std Condensed" panose="02000506030000020003"/>
              </a:rPr>
              <a:t>, </a:t>
            </a:r>
            <a:r>
              <a:rPr lang="en-US" sz="3300" spc="111" dirty="0" err="1" smtClean="0">
                <a:latin typeface="TT Norms Std Condensed" panose="02000506030000020003"/>
              </a:rPr>
              <a:t>вебинары</a:t>
            </a:r>
            <a:r>
              <a:rPr lang="ru-RU" sz="3300" spc="111" dirty="0" smtClean="0">
                <a:latin typeface="TT Norms Std Condensed" panose="02000506030000020003"/>
              </a:rPr>
              <a:t>, фестиваль «Улица имени Героя…»</a:t>
            </a:r>
            <a:endParaRPr lang="en-US" sz="3300" spc="111" dirty="0">
              <a:latin typeface="TT Norms Std Condensed" panose="02000506030000020003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171431" y="-2419949"/>
            <a:ext cx="11986373" cy="11842534"/>
            <a:chOff x="0" y="0"/>
            <a:chExt cx="4572000" cy="4517135"/>
          </a:xfrm>
        </p:grpSpPr>
        <p:sp>
          <p:nvSpPr>
            <p:cNvPr id="14" name="Freeform 14"/>
            <p:cNvSpPr/>
            <p:nvPr/>
          </p:nvSpPr>
          <p:spPr>
            <a:xfrm>
              <a:off x="-16554" y="-2690"/>
              <a:ext cx="4639471" cy="4549489"/>
            </a:xfrm>
            <a:custGeom>
              <a:avLst/>
              <a:gdLst/>
              <a:ahLst/>
              <a:cxnLst/>
              <a:rect l="l" t="t" r="r" b="b"/>
              <a:pathLst>
                <a:path w="4639471" h="4549489">
                  <a:moveTo>
                    <a:pt x="2642461" y="4307731"/>
                  </a:moveTo>
                  <a:cubicBezTo>
                    <a:pt x="2937643" y="4136404"/>
                    <a:pt x="3174467" y="3866873"/>
                    <a:pt x="3302943" y="3520703"/>
                  </a:cubicBezTo>
                  <a:cubicBezTo>
                    <a:pt x="3367367" y="3347118"/>
                    <a:pt x="3462613" y="3172924"/>
                    <a:pt x="3623369" y="3081058"/>
                  </a:cubicBezTo>
                  <a:cubicBezTo>
                    <a:pt x="3747343" y="3010214"/>
                    <a:pt x="3895227" y="2996898"/>
                    <a:pt x="4029388" y="2948020"/>
                  </a:cubicBezTo>
                  <a:cubicBezTo>
                    <a:pt x="4411618" y="2808768"/>
                    <a:pt x="4639471" y="2366335"/>
                    <a:pt x="4578884" y="1964073"/>
                  </a:cubicBezTo>
                  <a:cubicBezTo>
                    <a:pt x="4518297" y="1561809"/>
                    <a:pt x="4204130" y="1222063"/>
                    <a:pt x="3823417" y="1078711"/>
                  </a:cubicBezTo>
                  <a:cubicBezTo>
                    <a:pt x="3609703" y="998242"/>
                    <a:pt x="3395764" y="1015829"/>
                    <a:pt x="3183757" y="930958"/>
                  </a:cubicBezTo>
                  <a:cubicBezTo>
                    <a:pt x="2896850" y="816103"/>
                    <a:pt x="2646820" y="557580"/>
                    <a:pt x="2402676" y="368105"/>
                  </a:cubicBezTo>
                  <a:cubicBezTo>
                    <a:pt x="2158532" y="178629"/>
                    <a:pt x="1877749" y="5911"/>
                    <a:pt x="1568716" y="3231"/>
                  </a:cubicBezTo>
                  <a:cubicBezTo>
                    <a:pt x="1196035" y="0"/>
                    <a:pt x="839628" y="279246"/>
                    <a:pt x="753607" y="641873"/>
                  </a:cubicBezTo>
                  <a:cubicBezTo>
                    <a:pt x="714329" y="807457"/>
                    <a:pt x="726735" y="980722"/>
                    <a:pt x="704584" y="1149453"/>
                  </a:cubicBezTo>
                  <a:cubicBezTo>
                    <a:pt x="619399" y="1798292"/>
                    <a:pt x="38111" y="2317174"/>
                    <a:pt x="17162" y="2971245"/>
                  </a:cubicBezTo>
                  <a:cubicBezTo>
                    <a:pt x="0" y="3507080"/>
                    <a:pt x="385323" y="3994953"/>
                    <a:pt x="863032" y="4238292"/>
                  </a:cubicBezTo>
                  <a:cubicBezTo>
                    <a:pt x="1111989" y="4365108"/>
                    <a:pt x="1371700" y="4475224"/>
                    <a:pt x="1651555" y="4507960"/>
                  </a:cubicBezTo>
                  <a:cubicBezTo>
                    <a:pt x="2006569" y="4549489"/>
                    <a:pt x="2352643" y="4475944"/>
                    <a:pt x="2642461" y="4307731"/>
                  </a:cubicBezTo>
                  <a:close/>
                </a:path>
              </a:pathLst>
            </a:custGeom>
            <a:blipFill>
              <a:blip r:embed="rId4"/>
              <a:stretch>
                <a:fillRect l="-25042" r="-23078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572000" cy="4517135"/>
            </a:xfrm>
            <a:custGeom>
              <a:avLst/>
              <a:gdLst/>
              <a:ahLst/>
              <a:cxnLst/>
              <a:rect l="l" t="t" r="r" b="b"/>
              <a:pathLst>
                <a:path w="4572000" h="4517135">
                  <a:moveTo>
                    <a:pt x="4572000" y="4517135"/>
                  </a:moveTo>
                  <a:lnTo>
                    <a:pt x="0" y="4517135"/>
                  </a:lnTo>
                  <a:lnTo>
                    <a:pt x="0" y="0"/>
                  </a:lnTo>
                  <a:lnTo>
                    <a:pt x="4572000" y="0"/>
                  </a:lnTo>
                  <a:lnTo>
                    <a:pt x="4572000" y="4517135"/>
                  </a:lnTo>
                  <a:close/>
                </a:path>
              </a:pathLst>
            </a:custGeom>
            <a:blipFill>
              <a:blip r:embed="rId5"/>
              <a:stretch>
                <a:fillRect l="-25" r="-25"/>
              </a:stretch>
            </a:blipFill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chemeClr val="tx1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chemeClr val="tx1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825656" y="1055450"/>
            <a:ext cx="433644" cy="108017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7"/>
                </a:lnTo>
                <a:lnTo>
                  <a:pt x="0" y="108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14770" y="1028700"/>
            <a:ext cx="452015" cy="45201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chemeClr val="tx1"/>
            </a:solidFill>
          </p:spPr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62316"/>
              </p:ext>
            </p:extLst>
          </p:nvPr>
        </p:nvGraphicFramePr>
        <p:xfrm>
          <a:off x="1953122" y="3986610"/>
          <a:ext cx="15089355" cy="4839336"/>
        </p:xfrm>
        <a:graphic>
          <a:graphicData uri="http://schemas.openxmlformats.org/drawingml/2006/table">
            <a:tbl>
              <a:tblPr/>
              <a:tblGrid>
                <a:gridCol w="370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5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8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6141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Семинары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и конференции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для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учителей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endParaRPr lang="en-US" sz="40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Сайт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МКУ КНМЦ</a:t>
                      </a:r>
                      <a:endParaRPr lang="en-US" sz="40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Сайт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общеобразовательной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организации</a:t>
                      </a:r>
                      <a:endParaRPr lang="en-US" sz="40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ru-RU" sz="390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Банк МБ РИПО методические</a:t>
                      </a:r>
                      <a:r>
                        <a:rPr lang="ru-RU" sz="3900" baseline="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 пособия монографии</a:t>
                      </a:r>
                      <a:endParaRPr lang="en-US" sz="39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613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Фестиваль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педагогических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инициатив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«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Новые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идеи</a:t>
                      </a:r>
                      <a:r>
                        <a:rPr lang="ru-RU" sz="400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-</a:t>
                      </a:r>
                      <a:r>
                        <a:rPr lang="ru-RU" sz="400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новой</a:t>
                      </a: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школе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»</a:t>
                      </a:r>
                      <a:endParaRPr lang="en-US" sz="40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Педагогический марафон</a:t>
                      </a:r>
                      <a:endParaRPr lang="en-US" sz="400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Социальные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сети</a:t>
                      </a:r>
                      <a:r>
                        <a:rPr lang="ru-RU" sz="4000" baseline="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– </a:t>
                      </a:r>
                      <a:r>
                        <a:rPr lang="ru-RU" sz="4000" baseline="0" dirty="0" err="1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ВКонтакте</a:t>
                      </a:r>
                      <a:r>
                        <a:rPr lang="ru-RU" sz="4000" baseline="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/>
                      </a:r>
                      <a:br>
                        <a:rPr lang="ru-RU" sz="4000" baseline="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</a:br>
                      <a:r>
                        <a:rPr lang="ru-RU" sz="4000" baseline="0" dirty="0" err="1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Телеграм</a:t>
                      </a:r>
                      <a:r>
                        <a:rPr lang="ru-RU" sz="4000" baseline="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/>
                      </a:r>
                      <a:br>
                        <a:rPr lang="ru-RU" sz="4000" baseline="0" dirty="0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</a:br>
                      <a:r>
                        <a:rPr lang="ru-RU" sz="4000" baseline="0" dirty="0" err="1" smtClean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Сферум</a:t>
                      </a:r>
                      <a:endParaRPr lang="en-US" sz="40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Публикации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в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профессиональных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газетах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 и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latin typeface="TT Norms Std Condensed Bold" panose="02000806020000020003"/>
                        </a:rPr>
                        <a:t>журналах</a:t>
                      </a:r>
                      <a:endParaRPr lang="en-US" sz="4000" dirty="0"/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624865" y="4043760"/>
            <a:ext cx="955625" cy="42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Intro" panose="02000000000000000000"/>
              </a:rPr>
              <a:t>08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9737" y="723718"/>
            <a:ext cx="12720194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ru-RU" sz="8000" dirty="0" smtClean="0">
                <a:latin typeface="Intro" panose="02000000000000000000"/>
              </a:rPr>
              <a:t>Т</a:t>
            </a:r>
            <a:r>
              <a:rPr lang="en-US" sz="8000" dirty="0" err="1" smtClean="0">
                <a:latin typeface="Intro" panose="02000000000000000000"/>
              </a:rPr>
              <a:t>рансляци</a:t>
            </a:r>
            <a:r>
              <a:rPr lang="ru-RU" sz="8000" smtClean="0">
                <a:latin typeface="Intro" panose="02000000000000000000"/>
              </a:rPr>
              <a:t>я</a:t>
            </a:r>
            <a:r>
              <a:rPr lang="en-US" sz="8000" smtClean="0">
                <a:latin typeface="Intro" panose="02000000000000000000"/>
              </a:rPr>
              <a:t> </a:t>
            </a:r>
            <a:r>
              <a:rPr lang="en-US" sz="8000" dirty="0" err="1">
                <a:latin typeface="Intro" panose="02000000000000000000"/>
              </a:rPr>
              <a:t>опыта</a:t>
            </a:r>
            <a:r>
              <a:rPr lang="en-US" sz="8000" dirty="0">
                <a:latin typeface="Intro" panose="02000000000000000000"/>
              </a:rPr>
              <a:t> </a:t>
            </a:r>
            <a:r>
              <a:rPr lang="en-US" sz="8000" dirty="0" err="1" smtClean="0">
                <a:latin typeface="Intro" panose="02000000000000000000"/>
              </a:rPr>
              <a:t>работы</a:t>
            </a:r>
            <a:endParaRPr lang="en-US" sz="8000" dirty="0">
              <a:latin typeface="Intro" panose="0200000000000000000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745</Words>
  <Application>Microsoft Office PowerPoint</Application>
  <PresentationFormat>Произвольный</PresentationFormat>
  <Paragraphs>118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TT Norms Std Condensed</vt:lpstr>
      <vt:lpstr>Arial</vt:lpstr>
      <vt:lpstr>Open Sans Bold</vt:lpstr>
      <vt:lpstr>Intro</vt:lpstr>
      <vt:lpstr>TT Norms Std Condensed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МСИП СОШ 76</dc:title>
  <dc:creator>Наталья Егоровна</dc:creator>
  <cp:lastModifiedBy>Наталья Егоровна</cp:lastModifiedBy>
  <cp:revision>19</cp:revision>
  <dcterms:created xsi:type="dcterms:W3CDTF">2006-08-16T00:00:00Z</dcterms:created>
  <dcterms:modified xsi:type="dcterms:W3CDTF">2024-04-16T11:54:05Z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A09E8DB3528946C1884403F61861F43B_12</vt:lpwstr>
  </property>
  <property fmtid="{D5CDD505-2E9C-101B-9397-08002B2CF9AE}" pid="3" name="KSOProductBuildVer">
    <vt:lpwstr>1049-12.2.0.13431</vt:lpwstr>
  </property>
</Properties>
</file>